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1" r:id="rId2"/>
    <p:sldId id="263" r:id="rId3"/>
    <p:sldId id="268" r:id="rId4"/>
    <p:sldId id="273" r:id="rId5"/>
    <p:sldId id="272" r:id="rId6"/>
    <p:sldId id="274" r:id="rId7"/>
    <p:sldId id="265" r:id="rId8"/>
    <p:sldId id="275" r:id="rId9"/>
    <p:sldId id="267" r:id="rId10"/>
    <p:sldId id="276" r:id="rId11"/>
    <p:sldId id="278" r:id="rId12"/>
    <p:sldId id="264" r:id="rId13"/>
    <p:sldId id="270" r:id="rId14"/>
    <p:sldId id="269" r:id="rId15"/>
    <p:sldId id="27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7D6213-9E88-478C-9C92-D3A323ECADE4}" v="1651" dt="2025-07-17T15:25:56.2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99"/>
  </p:normalViewPr>
  <p:slideViewPr>
    <p:cSldViewPr snapToGrid="0">
      <p:cViewPr varScale="1">
        <p:scale>
          <a:sx n="97" d="100"/>
          <a:sy n="97" d="100"/>
        </p:scale>
        <p:origin x="1110"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3A85A0F-1A2B-4BF3-B189-97CA292E3B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BEFC430-76F5-4B83-A15B-0B73DF5CDC56}">
      <dgm:prSet custT="1"/>
      <dgm:spPr/>
      <dgm:t>
        <a:bodyPr/>
        <a:lstStyle/>
        <a:p>
          <a:r>
            <a:rPr lang="en-US" sz="1600" dirty="0">
              <a:latin typeface="Calibri" panose="020F0502020204030204" pitchFamily="34" charset="0"/>
              <a:cs typeface="Calibri" panose="020F0502020204030204" pitchFamily="34" charset="0"/>
            </a:rPr>
            <a:t>Establish coalition of willing to promote higher taxes on wealth of individuals (stock of wealth tax, capital gains, inheritance/gifts, property)</a:t>
          </a:r>
        </a:p>
      </dgm:t>
    </dgm:pt>
    <dgm:pt modelId="{4E32F3D4-8DAF-45EA-B6B8-1C2D09FBF4C7}" type="parTrans" cxnId="{EE77DCBF-733E-48A7-98C2-6D91FA484B2A}">
      <dgm:prSet/>
      <dgm:spPr/>
      <dgm:t>
        <a:bodyPr/>
        <a:lstStyle/>
        <a:p>
          <a:endParaRPr lang="en-US"/>
        </a:p>
      </dgm:t>
    </dgm:pt>
    <dgm:pt modelId="{5AAB0FCC-7341-427E-A0FF-76A4E4BC1F09}" type="sibTrans" cxnId="{EE77DCBF-733E-48A7-98C2-6D91FA484B2A}">
      <dgm:prSet/>
      <dgm:spPr/>
      <dgm:t>
        <a:bodyPr/>
        <a:lstStyle/>
        <a:p>
          <a:endParaRPr lang="en-US"/>
        </a:p>
      </dgm:t>
    </dgm:pt>
    <dgm:pt modelId="{7B13D2C6-F578-4277-A182-A86F30AE1F34}">
      <dgm:prSet custT="1"/>
      <dgm:spPr/>
      <dgm:t>
        <a:bodyPr/>
        <a:lstStyle/>
        <a:p>
          <a:r>
            <a:rPr lang="en-US" sz="1600" dirty="0">
              <a:latin typeface="Calibri" panose="020F0502020204030204" pitchFamily="34" charset="0"/>
              <a:cs typeface="Calibri" panose="020F0502020204030204" pitchFamily="34" charset="0"/>
            </a:rPr>
            <a:t>Fight tax dodging by multinationals and ensure fairer distribution of proceeds to global South countries</a:t>
          </a:r>
        </a:p>
      </dgm:t>
    </dgm:pt>
    <dgm:pt modelId="{670C27DF-E834-4263-8163-A55BDCE38332}" type="parTrans" cxnId="{E40458A4-C4CD-4080-BD6E-C07305479345}">
      <dgm:prSet/>
      <dgm:spPr/>
      <dgm:t>
        <a:bodyPr/>
        <a:lstStyle/>
        <a:p>
          <a:endParaRPr lang="en-US"/>
        </a:p>
      </dgm:t>
    </dgm:pt>
    <dgm:pt modelId="{43A14881-5048-4B70-9FB6-02993D39FA29}" type="sibTrans" cxnId="{E40458A4-C4CD-4080-BD6E-C07305479345}">
      <dgm:prSet/>
      <dgm:spPr/>
      <dgm:t>
        <a:bodyPr/>
        <a:lstStyle/>
        <a:p>
          <a:endParaRPr lang="en-US"/>
        </a:p>
      </dgm:t>
    </dgm:pt>
    <dgm:pt modelId="{55B83187-7B68-DE45-B43D-095ED416B7FF}" type="pres">
      <dgm:prSet presAssocID="{B3A85A0F-1A2B-4BF3-B189-97CA292E3B36}" presName="linear" presStyleCnt="0">
        <dgm:presLayoutVars>
          <dgm:animLvl val="lvl"/>
          <dgm:resizeHandles val="exact"/>
        </dgm:presLayoutVars>
      </dgm:prSet>
      <dgm:spPr/>
    </dgm:pt>
    <dgm:pt modelId="{64495202-8599-3342-ADF1-0513C0BA5AA4}" type="pres">
      <dgm:prSet presAssocID="{BBEFC430-76F5-4B83-A15B-0B73DF5CDC56}" presName="parentText" presStyleLbl="node1" presStyleIdx="0" presStyleCnt="2">
        <dgm:presLayoutVars>
          <dgm:chMax val="0"/>
          <dgm:bulletEnabled val="1"/>
        </dgm:presLayoutVars>
      </dgm:prSet>
      <dgm:spPr/>
    </dgm:pt>
    <dgm:pt modelId="{639AF203-FCDD-F74E-9EAC-9E6C3369D8C3}" type="pres">
      <dgm:prSet presAssocID="{5AAB0FCC-7341-427E-A0FF-76A4E4BC1F09}" presName="spacer" presStyleCnt="0"/>
      <dgm:spPr/>
    </dgm:pt>
    <dgm:pt modelId="{2DCA8ACF-349F-3E41-A4CC-4D70C6077556}" type="pres">
      <dgm:prSet presAssocID="{7B13D2C6-F578-4277-A182-A86F30AE1F34}" presName="parentText" presStyleLbl="node1" presStyleIdx="1" presStyleCnt="2">
        <dgm:presLayoutVars>
          <dgm:chMax val="0"/>
          <dgm:bulletEnabled val="1"/>
        </dgm:presLayoutVars>
      </dgm:prSet>
      <dgm:spPr/>
    </dgm:pt>
  </dgm:ptLst>
  <dgm:cxnLst>
    <dgm:cxn modelId="{BAB8C665-B883-1D43-B31D-57DD038FB3B1}" type="presOf" srcId="{BBEFC430-76F5-4B83-A15B-0B73DF5CDC56}" destId="{64495202-8599-3342-ADF1-0513C0BA5AA4}" srcOrd="0" destOrd="0" presId="urn:microsoft.com/office/officeart/2005/8/layout/vList2"/>
    <dgm:cxn modelId="{D5A9A792-CB26-6D48-937B-A3CB2B2692EB}" type="presOf" srcId="{B3A85A0F-1A2B-4BF3-B189-97CA292E3B36}" destId="{55B83187-7B68-DE45-B43D-095ED416B7FF}" srcOrd="0" destOrd="0" presId="urn:microsoft.com/office/officeart/2005/8/layout/vList2"/>
    <dgm:cxn modelId="{E17F1E98-A719-144E-B4B0-BD52AC8B82EC}" type="presOf" srcId="{7B13D2C6-F578-4277-A182-A86F30AE1F34}" destId="{2DCA8ACF-349F-3E41-A4CC-4D70C6077556}" srcOrd="0" destOrd="0" presId="urn:microsoft.com/office/officeart/2005/8/layout/vList2"/>
    <dgm:cxn modelId="{E40458A4-C4CD-4080-BD6E-C07305479345}" srcId="{B3A85A0F-1A2B-4BF3-B189-97CA292E3B36}" destId="{7B13D2C6-F578-4277-A182-A86F30AE1F34}" srcOrd="1" destOrd="0" parTransId="{670C27DF-E834-4263-8163-A55BDCE38332}" sibTransId="{43A14881-5048-4B70-9FB6-02993D39FA29}"/>
    <dgm:cxn modelId="{EE77DCBF-733E-48A7-98C2-6D91FA484B2A}" srcId="{B3A85A0F-1A2B-4BF3-B189-97CA292E3B36}" destId="{BBEFC430-76F5-4B83-A15B-0B73DF5CDC56}" srcOrd="0" destOrd="0" parTransId="{4E32F3D4-8DAF-45EA-B6B8-1C2D09FBF4C7}" sibTransId="{5AAB0FCC-7341-427E-A0FF-76A4E4BC1F09}"/>
    <dgm:cxn modelId="{77559437-1642-6641-A20D-81C118741842}" type="presParOf" srcId="{55B83187-7B68-DE45-B43D-095ED416B7FF}" destId="{64495202-8599-3342-ADF1-0513C0BA5AA4}" srcOrd="0" destOrd="0" presId="urn:microsoft.com/office/officeart/2005/8/layout/vList2"/>
    <dgm:cxn modelId="{BF2F892F-D6ED-AA40-8A86-ADF89D5B675D}" type="presParOf" srcId="{55B83187-7B68-DE45-B43D-095ED416B7FF}" destId="{639AF203-FCDD-F74E-9EAC-9E6C3369D8C3}" srcOrd="1" destOrd="0" presId="urn:microsoft.com/office/officeart/2005/8/layout/vList2"/>
    <dgm:cxn modelId="{9F93EA25-85E3-F74B-A988-A627C2077F51}" type="presParOf" srcId="{55B83187-7B68-DE45-B43D-095ED416B7FF}" destId="{2DCA8ACF-349F-3E41-A4CC-4D70C607755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A85A0F-1A2B-4BF3-B189-97CA292E3B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BEFC430-76F5-4B83-A15B-0B73DF5CDC56}">
      <dgm:prSet custT="1"/>
      <dgm:spPr/>
      <dgm:t>
        <a:bodyPr/>
        <a:lstStyle/>
        <a:p>
          <a:r>
            <a:rPr lang="en-US" sz="1600" dirty="0">
              <a:latin typeface="Calibri" panose="020F0502020204030204" pitchFamily="34" charset="0"/>
              <a:cs typeface="Calibri" panose="020F0502020204030204" pitchFamily="34" charset="0"/>
            </a:rPr>
            <a:t>Stop demanding tax exemptions for their investors</a:t>
          </a:r>
        </a:p>
      </dgm:t>
    </dgm:pt>
    <dgm:pt modelId="{4E32F3D4-8DAF-45EA-B6B8-1C2D09FBF4C7}" type="parTrans" cxnId="{EE77DCBF-733E-48A7-98C2-6D91FA484B2A}">
      <dgm:prSet/>
      <dgm:spPr/>
      <dgm:t>
        <a:bodyPr/>
        <a:lstStyle/>
        <a:p>
          <a:endParaRPr lang="en-US"/>
        </a:p>
      </dgm:t>
    </dgm:pt>
    <dgm:pt modelId="{5AAB0FCC-7341-427E-A0FF-76A4E4BC1F09}" type="sibTrans" cxnId="{EE77DCBF-733E-48A7-98C2-6D91FA484B2A}">
      <dgm:prSet/>
      <dgm:spPr/>
      <dgm:t>
        <a:bodyPr/>
        <a:lstStyle/>
        <a:p>
          <a:endParaRPr lang="en-US"/>
        </a:p>
      </dgm:t>
    </dgm:pt>
    <dgm:pt modelId="{AC0CB7EA-27AF-4FB8-9BA7-8AAAAD8ED67B}">
      <dgm:prSet custT="1"/>
      <dgm:spPr/>
      <dgm:t>
        <a:bodyPr/>
        <a:lstStyle/>
        <a:p>
          <a:r>
            <a:rPr lang="en-US" sz="1600" dirty="0">
              <a:latin typeface="Calibri" panose="020F0502020204030204" pitchFamily="34" charset="0"/>
              <a:cs typeface="Calibri" panose="020F0502020204030204" pitchFamily="34" charset="0"/>
            </a:rPr>
            <a:t>Renegotiate tax treaties which stop countries collecting tax</a:t>
          </a:r>
        </a:p>
      </dgm:t>
    </dgm:pt>
    <dgm:pt modelId="{7D1C3D52-597F-4607-9B6B-1D87EA44B714}" type="sibTrans" cxnId="{F76DD6BA-BE8D-4C7F-A275-570C8D25CA78}">
      <dgm:prSet/>
      <dgm:spPr/>
      <dgm:t>
        <a:bodyPr/>
        <a:lstStyle/>
        <a:p>
          <a:endParaRPr lang="en-US"/>
        </a:p>
      </dgm:t>
    </dgm:pt>
    <dgm:pt modelId="{8A86E1EE-171B-4BEB-9DB5-AEA2851DFFF6}" type="parTrans" cxnId="{F76DD6BA-BE8D-4C7F-A275-570C8D25CA78}">
      <dgm:prSet/>
      <dgm:spPr/>
      <dgm:t>
        <a:bodyPr/>
        <a:lstStyle/>
        <a:p>
          <a:endParaRPr lang="en-US"/>
        </a:p>
      </dgm:t>
    </dgm:pt>
    <dgm:pt modelId="{55B83187-7B68-DE45-B43D-095ED416B7FF}" type="pres">
      <dgm:prSet presAssocID="{B3A85A0F-1A2B-4BF3-B189-97CA292E3B36}" presName="linear" presStyleCnt="0">
        <dgm:presLayoutVars>
          <dgm:animLvl val="lvl"/>
          <dgm:resizeHandles val="exact"/>
        </dgm:presLayoutVars>
      </dgm:prSet>
      <dgm:spPr/>
    </dgm:pt>
    <dgm:pt modelId="{6B8CD49A-956C-AE4D-A0C5-38F161FCC989}" type="pres">
      <dgm:prSet presAssocID="{AC0CB7EA-27AF-4FB8-9BA7-8AAAAD8ED67B}" presName="parentText" presStyleLbl="node1" presStyleIdx="0" presStyleCnt="2" custLinFactNeighborX="-14614" custLinFactNeighborY="-19340">
        <dgm:presLayoutVars>
          <dgm:chMax val="0"/>
          <dgm:bulletEnabled val="1"/>
        </dgm:presLayoutVars>
      </dgm:prSet>
      <dgm:spPr/>
    </dgm:pt>
    <dgm:pt modelId="{47C592CD-2E38-1840-891B-D267B7DF0415}" type="pres">
      <dgm:prSet presAssocID="{7D1C3D52-597F-4607-9B6B-1D87EA44B714}" presName="spacer" presStyleCnt="0"/>
      <dgm:spPr/>
    </dgm:pt>
    <dgm:pt modelId="{64495202-8599-3342-ADF1-0513C0BA5AA4}" type="pres">
      <dgm:prSet presAssocID="{BBEFC430-76F5-4B83-A15B-0B73DF5CDC56}" presName="parentText" presStyleLbl="node1" presStyleIdx="1" presStyleCnt="2">
        <dgm:presLayoutVars>
          <dgm:chMax val="0"/>
          <dgm:bulletEnabled val="1"/>
        </dgm:presLayoutVars>
      </dgm:prSet>
      <dgm:spPr/>
    </dgm:pt>
  </dgm:ptLst>
  <dgm:cxnLst>
    <dgm:cxn modelId="{16EF0A28-DB10-F04C-A87E-956CB852B74C}" type="presOf" srcId="{BBEFC430-76F5-4B83-A15B-0B73DF5CDC56}" destId="{64495202-8599-3342-ADF1-0513C0BA5AA4}" srcOrd="0" destOrd="0" presId="urn:microsoft.com/office/officeart/2005/8/layout/vList2"/>
    <dgm:cxn modelId="{2D31C835-258E-F848-932B-5C6475812C00}" type="presOf" srcId="{AC0CB7EA-27AF-4FB8-9BA7-8AAAAD8ED67B}" destId="{6B8CD49A-956C-AE4D-A0C5-38F161FCC989}" srcOrd="0" destOrd="0" presId="urn:microsoft.com/office/officeart/2005/8/layout/vList2"/>
    <dgm:cxn modelId="{D5A9A792-CB26-6D48-937B-A3CB2B2692EB}" type="presOf" srcId="{B3A85A0F-1A2B-4BF3-B189-97CA292E3B36}" destId="{55B83187-7B68-DE45-B43D-095ED416B7FF}" srcOrd="0" destOrd="0" presId="urn:microsoft.com/office/officeart/2005/8/layout/vList2"/>
    <dgm:cxn modelId="{F76DD6BA-BE8D-4C7F-A275-570C8D25CA78}" srcId="{B3A85A0F-1A2B-4BF3-B189-97CA292E3B36}" destId="{AC0CB7EA-27AF-4FB8-9BA7-8AAAAD8ED67B}" srcOrd="0" destOrd="0" parTransId="{8A86E1EE-171B-4BEB-9DB5-AEA2851DFFF6}" sibTransId="{7D1C3D52-597F-4607-9B6B-1D87EA44B714}"/>
    <dgm:cxn modelId="{EE77DCBF-733E-48A7-98C2-6D91FA484B2A}" srcId="{B3A85A0F-1A2B-4BF3-B189-97CA292E3B36}" destId="{BBEFC430-76F5-4B83-A15B-0B73DF5CDC56}" srcOrd="1" destOrd="0" parTransId="{4E32F3D4-8DAF-45EA-B6B8-1C2D09FBF4C7}" sibTransId="{5AAB0FCC-7341-427E-A0FF-76A4E4BC1F09}"/>
    <dgm:cxn modelId="{94769184-CD7E-1F44-8618-4EAD05DA8DE8}" type="presParOf" srcId="{55B83187-7B68-DE45-B43D-095ED416B7FF}" destId="{6B8CD49A-956C-AE4D-A0C5-38F161FCC989}" srcOrd="0" destOrd="0" presId="urn:microsoft.com/office/officeart/2005/8/layout/vList2"/>
    <dgm:cxn modelId="{3ECF9D52-696F-2B49-9A91-1F413BD2E6AE}" type="presParOf" srcId="{55B83187-7B68-DE45-B43D-095ED416B7FF}" destId="{47C592CD-2E38-1840-891B-D267B7DF0415}" srcOrd="1" destOrd="0" presId="urn:microsoft.com/office/officeart/2005/8/layout/vList2"/>
    <dgm:cxn modelId="{0A9ECAFE-AE07-FE4B-94FF-5D55D9443C24}" type="presParOf" srcId="{55B83187-7B68-DE45-B43D-095ED416B7FF}" destId="{64495202-8599-3342-ADF1-0513C0BA5AA4}"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3A85A0F-1A2B-4BF3-B189-97CA292E3B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BEFC430-76F5-4B83-A15B-0B73DF5CDC56}">
      <dgm:prSet custT="1"/>
      <dgm:spPr/>
      <dgm:t>
        <a:bodyPr/>
        <a:lstStyle/>
        <a:p>
          <a:r>
            <a:rPr lang="en-GB" sz="1600" b="0" dirty="0"/>
            <a:t>Aim to </a:t>
          </a:r>
          <a:r>
            <a:rPr lang="en-GB" sz="1600" dirty="0"/>
            <a:t>bring debt service ratios down to 10% of budget revenue like HIPC (Jubilee experts just proposed HIPC 2)</a:t>
          </a:r>
          <a:endParaRPr lang="en-US" sz="1600" dirty="0">
            <a:latin typeface="Calibri" panose="020F0502020204030204" pitchFamily="34" charset="0"/>
            <a:cs typeface="Calibri" panose="020F0502020204030204" pitchFamily="34" charset="0"/>
          </a:endParaRPr>
        </a:p>
      </dgm:t>
    </dgm:pt>
    <dgm:pt modelId="{4E32F3D4-8DAF-45EA-B6B8-1C2D09FBF4C7}" type="parTrans" cxnId="{EE77DCBF-733E-48A7-98C2-6D91FA484B2A}">
      <dgm:prSet/>
      <dgm:spPr/>
      <dgm:t>
        <a:bodyPr/>
        <a:lstStyle/>
        <a:p>
          <a:endParaRPr lang="en-US"/>
        </a:p>
      </dgm:t>
    </dgm:pt>
    <dgm:pt modelId="{5AAB0FCC-7341-427E-A0FF-76A4E4BC1F09}" type="sibTrans" cxnId="{EE77DCBF-733E-48A7-98C2-6D91FA484B2A}">
      <dgm:prSet/>
      <dgm:spPr/>
      <dgm:t>
        <a:bodyPr/>
        <a:lstStyle/>
        <a:p>
          <a:endParaRPr lang="en-US"/>
        </a:p>
      </dgm:t>
    </dgm:pt>
    <dgm:pt modelId="{AC0CB7EA-27AF-4FB8-9BA7-8AAAAD8ED67B}">
      <dgm:prSet custT="1"/>
      <dgm:spPr/>
      <dgm:t>
        <a:bodyPr/>
        <a:lstStyle/>
        <a:p>
          <a:r>
            <a:rPr lang="en-GB" sz="1600" dirty="0"/>
            <a:t>Could provide huge annual fiscal space for LICs + LMICs </a:t>
          </a:r>
          <a:r>
            <a:rPr lang="en-GB" sz="1600" b="1" dirty="0"/>
            <a:t>(around 5% of GDP) </a:t>
          </a:r>
          <a:r>
            <a:rPr lang="en-GB" sz="1600" dirty="0"/>
            <a:t>vastly exceeding spending needs for SDG4 + complementary health and social protection</a:t>
          </a:r>
          <a:endParaRPr lang="en-US" sz="1600" dirty="0">
            <a:latin typeface="Calibri" panose="020F0502020204030204" pitchFamily="34" charset="0"/>
            <a:cs typeface="Calibri" panose="020F0502020204030204" pitchFamily="34" charset="0"/>
          </a:endParaRPr>
        </a:p>
      </dgm:t>
    </dgm:pt>
    <dgm:pt modelId="{8A86E1EE-171B-4BEB-9DB5-AEA2851DFFF6}" type="parTrans" cxnId="{F76DD6BA-BE8D-4C7F-A275-570C8D25CA78}">
      <dgm:prSet/>
      <dgm:spPr/>
      <dgm:t>
        <a:bodyPr/>
        <a:lstStyle/>
        <a:p>
          <a:endParaRPr lang="en-US"/>
        </a:p>
      </dgm:t>
    </dgm:pt>
    <dgm:pt modelId="{7D1C3D52-597F-4607-9B6B-1D87EA44B714}" type="sibTrans" cxnId="{F76DD6BA-BE8D-4C7F-A275-570C8D25CA78}">
      <dgm:prSet/>
      <dgm:spPr/>
      <dgm:t>
        <a:bodyPr/>
        <a:lstStyle/>
        <a:p>
          <a:endParaRPr lang="en-US"/>
        </a:p>
      </dgm:t>
    </dgm:pt>
    <dgm:pt modelId="{1645AD72-0BCB-4418-AA5D-896BEF7F8AEC}">
      <dgm:prSet custT="1"/>
      <dgm:spPr/>
      <dgm:t>
        <a:bodyPr/>
        <a:lstStyle/>
        <a:p>
          <a:r>
            <a:rPr lang="en-GB" sz="1600" dirty="0"/>
            <a:t>Money would best be spent cancelling debt service for the next ten years, providing a needed 10-year “holiday”, rather than cancelling stock which is more expensive. </a:t>
          </a:r>
          <a:endParaRPr lang="en-US" sz="1600" dirty="0">
            <a:latin typeface="Calibri" panose="020F0502020204030204" pitchFamily="34" charset="0"/>
            <a:cs typeface="Calibri" panose="020F0502020204030204" pitchFamily="34" charset="0"/>
          </a:endParaRPr>
        </a:p>
      </dgm:t>
    </dgm:pt>
    <dgm:pt modelId="{90E1E01F-C5DC-4980-B1E7-4B822B74B04F}" type="sibTrans" cxnId="{D4C458B7-B84A-4408-A873-CCB03CB7889E}">
      <dgm:prSet/>
      <dgm:spPr/>
      <dgm:t>
        <a:bodyPr/>
        <a:lstStyle/>
        <a:p>
          <a:endParaRPr lang="en-US"/>
        </a:p>
      </dgm:t>
    </dgm:pt>
    <dgm:pt modelId="{7E374C06-03A6-49EF-BFAB-664F1A854E45}" type="parTrans" cxnId="{D4C458B7-B84A-4408-A873-CCB03CB7889E}">
      <dgm:prSet/>
      <dgm:spPr/>
      <dgm:t>
        <a:bodyPr/>
        <a:lstStyle/>
        <a:p>
          <a:endParaRPr lang="en-US"/>
        </a:p>
      </dgm:t>
    </dgm:pt>
    <dgm:pt modelId="{55B83187-7B68-DE45-B43D-095ED416B7FF}" type="pres">
      <dgm:prSet presAssocID="{B3A85A0F-1A2B-4BF3-B189-97CA292E3B36}" presName="linear" presStyleCnt="0">
        <dgm:presLayoutVars>
          <dgm:animLvl val="lvl"/>
          <dgm:resizeHandles val="exact"/>
        </dgm:presLayoutVars>
      </dgm:prSet>
      <dgm:spPr/>
    </dgm:pt>
    <dgm:pt modelId="{64495202-8599-3342-ADF1-0513C0BA5AA4}" type="pres">
      <dgm:prSet presAssocID="{BBEFC430-76F5-4B83-A15B-0B73DF5CDC56}" presName="parentText" presStyleLbl="node1" presStyleIdx="0" presStyleCnt="3" custScaleY="128871">
        <dgm:presLayoutVars>
          <dgm:chMax val="0"/>
          <dgm:bulletEnabled val="1"/>
        </dgm:presLayoutVars>
      </dgm:prSet>
      <dgm:spPr/>
    </dgm:pt>
    <dgm:pt modelId="{639AF203-FCDD-F74E-9EAC-9E6C3369D8C3}" type="pres">
      <dgm:prSet presAssocID="{5AAB0FCC-7341-427E-A0FF-76A4E4BC1F09}" presName="spacer" presStyleCnt="0"/>
      <dgm:spPr/>
    </dgm:pt>
    <dgm:pt modelId="{8D989DBF-CCBC-1149-962C-BF6D8085519D}" type="pres">
      <dgm:prSet presAssocID="{1645AD72-0BCB-4418-AA5D-896BEF7F8AEC}" presName="parentText" presStyleLbl="node1" presStyleIdx="1" presStyleCnt="3" custLinFactNeighborY="-29002">
        <dgm:presLayoutVars>
          <dgm:chMax val="0"/>
          <dgm:bulletEnabled val="1"/>
        </dgm:presLayoutVars>
      </dgm:prSet>
      <dgm:spPr/>
    </dgm:pt>
    <dgm:pt modelId="{A11DE6C9-EA13-734C-AA02-4C02D040B8CA}" type="pres">
      <dgm:prSet presAssocID="{90E1E01F-C5DC-4980-B1E7-4B822B74B04F}" presName="spacer" presStyleCnt="0"/>
      <dgm:spPr/>
    </dgm:pt>
    <dgm:pt modelId="{6B8CD49A-956C-AE4D-A0C5-38F161FCC989}" type="pres">
      <dgm:prSet presAssocID="{AC0CB7EA-27AF-4FB8-9BA7-8AAAAD8ED67B}" presName="parentText" presStyleLbl="node1" presStyleIdx="2" presStyleCnt="3" custLinFactNeighborX="-31" custLinFactNeighborY="65645">
        <dgm:presLayoutVars>
          <dgm:chMax val="0"/>
          <dgm:bulletEnabled val="1"/>
        </dgm:presLayoutVars>
      </dgm:prSet>
      <dgm:spPr/>
    </dgm:pt>
  </dgm:ptLst>
  <dgm:cxnLst>
    <dgm:cxn modelId="{CB07F932-8F8D-FF46-B96F-95B9FDB561D4}" type="presOf" srcId="{AC0CB7EA-27AF-4FB8-9BA7-8AAAAD8ED67B}" destId="{6B8CD49A-956C-AE4D-A0C5-38F161FCC989}" srcOrd="0" destOrd="0" presId="urn:microsoft.com/office/officeart/2005/8/layout/vList2"/>
    <dgm:cxn modelId="{4753183E-95A5-A743-A118-126368EEB0FD}" type="presOf" srcId="{1645AD72-0BCB-4418-AA5D-896BEF7F8AEC}" destId="{8D989DBF-CCBC-1149-962C-BF6D8085519D}" srcOrd="0" destOrd="0" presId="urn:microsoft.com/office/officeart/2005/8/layout/vList2"/>
    <dgm:cxn modelId="{BAB8C665-B883-1D43-B31D-57DD038FB3B1}" type="presOf" srcId="{BBEFC430-76F5-4B83-A15B-0B73DF5CDC56}" destId="{64495202-8599-3342-ADF1-0513C0BA5AA4}" srcOrd="0" destOrd="0" presId="urn:microsoft.com/office/officeart/2005/8/layout/vList2"/>
    <dgm:cxn modelId="{D5A9A792-CB26-6D48-937B-A3CB2B2692EB}" type="presOf" srcId="{B3A85A0F-1A2B-4BF3-B189-97CA292E3B36}" destId="{55B83187-7B68-DE45-B43D-095ED416B7FF}" srcOrd="0" destOrd="0" presId="urn:microsoft.com/office/officeart/2005/8/layout/vList2"/>
    <dgm:cxn modelId="{D4C458B7-B84A-4408-A873-CCB03CB7889E}" srcId="{B3A85A0F-1A2B-4BF3-B189-97CA292E3B36}" destId="{1645AD72-0BCB-4418-AA5D-896BEF7F8AEC}" srcOrd="1" destOrd="0" parTransId="{7E374C06-03A6-49EF-BFAB-664F1A854E45}" sibTransId="{90E1E01F-C5DC-4980-B1E7-4B822B74B04F}"/>
    <dgm:cxn modelId="{F76DD6BA-BE8D-4C7F-A275-570C8D25CA78}" srcId="{B3A85A0F-1A2B-4BF3-B189-97CA292E3B36}" destId="{AC0CB7EA-27AF-4FB8-9BA7-8AAAAD8ED67B}" srcOrd="2" destOrd="0" parTransId="{8A86E1EE-171B-4BEB-9DB5-AEA2851DFFF6}" sibTransId="{7D1C3D52-597F-4607-9B6B-1D87EA44B714}"/>
    <dgm:cxn modelId="{EE77DCBF-733E-48A7-98C2-6D91FA484B2A}" srcId="{B3A85A0F-1A2B-4BF3-B189-97CA292E3B36}" destId="{BBEFC430-76F5-4B83-A15B-0B73DF5CDC56}" srcOrd="0" destOrd="0" parTransId="{4E32F3D4-8DAF-45EA-B6B8-1C2D09FBF4C7}" sibTransId="{5AAB0FCC-7341-427E-A0FF-76A4E4BC1F09}"/>
    <dgm:cxn modelId="{77559437-1642-6641-A20D-81C118741842}" type="presParOf" srcId="{55B83187-7B68-DE45-B43D-095ED416B7FF}" destId="{64495202-8599-3342-ADF1-0513C0BA5AA4}" srcOrd="0" destOrd="0" presId="urn:microsoft.com/office/officeart/2005/8/layout/vList2"/>
    <dgm:cxn modelId="{BF2F892F-D6ED-AA40-8A86-ADF89D5B675D}" type="presParOf" srcId="{55B83187-7B68-DE45-B43D-095ED416B7FF}" destId="{639AF203-FCDD-F74E-9EAC-9E6C3369D8C3}" srcOrd="1" destOrd="0" presId="urn:microsoft.com/office/officeart/2005/8/layout/vList2"/>
    <dgm:cxn modelId="{7A00DFBF-332D-904B-B562-A4C90E4AFBFF}" type="presParOf" srcId="{55B83187-7B68-DE45-B43D-095ED416B7FF}" destId="{8D989DBF-CCBC-1149-962C-BF6D8085519D}" srcOrd="2" destOrd="0" presId="urn:microsoft.com/office/officeart/2005/8/layout/vList2"/>
    <dgm:cxn modelId="{5BBDEDE3-6D57-4944-98E8-D228B5BE304C}" type="presParOf" srcId="{55B83187-7B68-DE45-B43D-095ED416B7FF}" destId="{A11DE6C9-EA13-734C-AA02-4C02D040B8CA}" srcOrd="3" destOrd="0" presId="urn:microsoft.com/office/officeart/2005/8/layout/vList2"/>
    <dgm:cxn modelId="{6DCD60EC-4244-174D-8FED-9FC0C7BE5BDA}" type="presParOf" srcId="{55B83187-7B68-DE45-B43D-095ED416B7FF}" destId="{6B8CD49A-956C-AE4D-A0C5-38F161FCC98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A85A0F-1A2B-4BF3-B189-97CA292E3B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B13D2C6-F578-4277-A182-A86F30AE1F34}">
      <dgm:prSet custT="1"/>
      <dgm:spPr/>
      <dgm:t>
        <a:bodyPr/>
        <a:lstStyle/>
        <a:p>
          <a:r>
            <a:rPr lang="en-GB" sz="1600" dirty="0"/>
            <a:t>Other global measures needed including public credit rating agencies and regulating bond issuance, changes to global South countries issuance strategies</a:t>
          </a:r>
          <a:endParaRPr lang="en-US" sz="1600" dirty="0">
            <a:latin typeface="Calibri" panose="020F0502020204030204" pitchFamily="34" charset="0"/>
            <a:cs typeface="Calibri" panose="020F0502020204030204" pitchFamily="34" charset="0"/>
          </a:endParaRPr>
        </a:p>
      </dgm:t>
    </dgm:pt>
    <dgm:pt modelId="{670C27DF-E834-4263-8163-A55BDCE38332}" type="parTrans" cxnId="{E40458A4-C4CD-4080-BD6E-C07305479345}">
      <dgm:prSet/>
      <dgm:spPr/>
      <dgm:t>
        <a:bodyPr/>
        <a:lstStyle/>
        <a:p>
          <a:endParaRPr lang="en-US"/>
        </a:p>
      </dgm:t>
    </dgm:pt>
    <dgm:pt modelId="{43A14881-5048-4B70-9FB6-02993D39FA29}" type="sibTrans" cxnId="{E40458A4-C4CD-4080-BD6E-C07305479345}">
      <dgm:prSet/>
      <dgm:spPr/>
      <dgm:t>
        <a:bodyPr/>
        <a:lstStyle/>
        <a:p>
          <a:endParaRPr lang="en-US"/>
        </a:p>
      </dgm:t>
    </dgm:pt>
    <dgm:pt modelId="{1645AD72-0BCB-4418-AA5D-896BEF7F8AEC}">
      <dgm:prSet custT="1"/>
      <dgm:spPr/>
      <dgm:t>
        <a:bodyPr/>
        <a:lstStyle/>
        <a:p>
          <a:r>
            <a:rPr lang="en-GB" sz="1600" dirty="0"/>
            <a:t>See also suggestions by African Expert Group released yesterday</a:t>
          </a:r>
          <a:endParaRPr lang="en-US" sz="1600" dirty="0">
            <a:latin typeface="Calibri" panose="020F0502020204030204" pitchFamily="34" charset="0"/>
            <a:cs typeface="Calibri" panose="020F0502020204030204" pitchFamily="34" charset="0"/>
          </a:endParaRPr>
        </a:p>
      </dgm:t>
    </dgm:pt>
    <dgm:pt modelId="{7E374C06-03A6-49EF-BFAB-664F1A854E45}" type="parTrans" cxnId="{D4C458B7-B84A-4408-A873-CCB03CB7889E}">
      <dgm:prSet/>
      <dgm:spPr/>
      <dgm:t>
        <a:bodyPr/>
        <a:lstStyle/>
        <a:p>
          <a:endParaRPr lang="en-US"/>
        </a:p>
      </dgm:t>
    </dgm:pt>
    <dgm:pt modelId="{90E1E01F-C5DC-4980-B1E7-4B822B74B04F}" type="sibTrans" cxnId="{D4C458B7-B84A-4408-A873-CCB03CB7889E}">
      <dgm:prSet/>
      <dgm:spPr/>
      <dgm:t>
        <a:bodyPr/>
        <a:lstStyle/>
        <a:p>
          <a:endParaRPr lang="en-US"/>
        </a:p>
      </dgm:t>
    </dgm:pt>
    <dgm:pt modelId="{AC0CB7EA-27AF-4FB8-9BA7-8AAAAD8ED67B}">
      <dgm:prSet custT="1"/>
      <dgm:spPr/>
      <dgm:t>
        <a:bodyPr/>
        <a:lstStyle/>
        <a:p>
          <a:r>
            <a:rPr lang="en-GB" sz="1600" dirty="0">
              <a:latin typeface="Calibri" panose="020F0502020204030204" pitchFamily="34" charset="0"/>
              <a:cs typeface="Calibri" panose="020F0502020204030204" pitchFamily="34" charset="0"/>
            </a:rPr>
            <a:t>Step up “credit enhancement” efforts – public sector guarantees and cofinancing of private sector funding – but make sure they reduce costs sharply</a:t>
          </a:r>
          <a:endParaRPr lang="en-US" sz="1600" dirty="0">
            <a:latin typeface="Calibri" panose="020F0502020204030204" pitchFamily="34" charset="0"/>
            <a:cs typeface="Calibri" panose="020F0502020204030204" pitchFamily="34" charset="0"/>
          </a:endParaRPr>
        </a:p>
      </dgm:t>
    </dgm:pt>
    <dgm:pt modelId="{7D1C3D52-597F-4607-9B6B-1D87EA44B714}" type="sibTrans" cxnId="{F76DD6BA-BE8D-4C7F-A275-570C8D25CA78}">
      <dgm:prSet/>
      <dgm:spPr/>
      <dgm:t>
        <a:bodyPr/>
        <a:lstStyle/>
        <a:p>
          <a:endParaRPr lang="en-US"/>
        </a:p>
      </dgm:t>
    </dgm:pt>
    <dgm:pt modelId="{8A86E1EE-171B-4BEB-9DB5-AEA2851DFFF6}" type="parTrans" cxnId="{F76DD6BA-BE8D-4C7F-A275-570C8D25CA78}">
      <dgm:prSet/>
      <dgm:spPr/>
      <dgm:t>
        <a:bodyPr/>
        <a:lstStyle/>
        <a:p>
          <a:endParaRPr lang="en-US"/>
        </a:p>
      </dgm:t>
    </dgm:pt>
    <dgm:pt modelId="{55B83187-7B68-DE45-B43D-095ED416B7FF}" type="pres">
      <dgm:prSet presAssocID="{B3A85A0F-1A2B-4BF3-B189-97CA292E3B36}" presName="linear" presStyleCnt="0">
        <dgm:presLayoutVars>
          <dgm:animLvl val="lvl"/>
          <dgm:resizeHandles val="exact"/>
        </dgm:presLayoutVars>
      </dgm:prSet>
      <dgm:spPr/>
    </dgm:pt>
    <dgm:pt modelId="{6B8CD49A-956C-AE4D-A0C5-38F161FCC989}" type="pres">
      <dgm:prSet presAssocID="{AC0CB7EA-27AF-4FB8-9BA7-8AAAAD8ED67B}" presName="parentText" presStyleLbl="node1" presStyleIdx="0" presStyleCnt="3" custLinFactNeighborX="-14614" custLinFactNeighborY="-19340">
        <dgm:presLayoutVars>
          <dgm:chMax val="0"/>
          <dgm:bulletEnabled val="1"/>
        </dgm:presLayoutVars>
      </dgm:prSet>
      <dgm:spPr/>
    </dgm:pt>
    <dgm:pt modelId="{47C592CD-2E38-1840-891B-D267B7DF0415}" type="pres">
      <dgm:prSet presAssocID="{7D1C3D52-597F-4607-9B6B-1D87EA44B714}" presName="spacer" presStyleCnt="0"/>
      <dgm:spPr/>
    </dgm:pt>
    <dgm:pt modelId="{2DCA8ACF-349F-3E41-A4CC-4D70C6077556}" type="pres">
      <dgm:prSet presAssocID="{7B13D2C6-F578-4277-A182-A86F30AE1F34}" presName="parentText" presStyleLbl="node1" presStyleIdx="1" presStyleCnt="3">
        <dgm:presLayoutVars>
          <dgm:chMax val="0"/>
          <dgm:bulletEnabled val="1"/>
        </dgm:presLayoutVars>
      </dgm:prSet>
      <dgm:spPr/>
    </dgm:pt>
    <dgm:pt modelId="{CE637A16-43CC-3A48-8950-BA21673EAE72}" type="pres">
      <dgm:prSet presAssocID="{43A14881-5048-4B70-9FB6-02993D39FA29}" presName="spacer" presStyleCnt="0"/>
      <dgm:spPr/>
    </dgm:pt>
    <dgm:pt modelId="{8D989DBF-CCBC-1149-962C-BF6D8085519D}" type="pres">
      <dgm:prSet presAssocID="{1645AD72-0BCB-4418-AA5D-896BEF7F8AEC}" presName="parentText" presStyleLbl="node1" presStyleIdx="2" presStyleCnt="3">
        <dgm:presLayoutVars>
          <dgm:chMax val="0"/>
          <dgm:bulletEnabled val="1"/>
        </dgm:presLayoutVars>
      </dgm:prSet>
      <dgm:spPr/>
    </dgm:pt>
  </dgm:ptLst>
  <dgm:cxnLst>
    <dgm:cxn modelId="{2D31C835-258E-F848-932B-5C6475812C00}" type="presOf" srcId="{AC0CB7EA-27AF-4FB8-9BA7-8AAAAD8ED67B}" destId="{6B8CD49A-956C-AE4D-A0C5-38F161FCC989}" srcOrd="0" destOrd="0" presId="urn:microsoft.com/office/officeart/2005/8/layout/vList2"/>
    <dgm:cxn modelId="{43A99D92-DBCB-AF45-8376-B2162309C6D2}" type="presOf" srcId="{7B13D2C6-F578-4277-A182-A86F30AE1F34}" destId="{2DCA8ACF-349F-3E41-A4CC-4D70C6077556}" srcOrd="0" destOrd="0" presId="urn:microsoft.com/office/officeart/2005/8/layout/vList2"/>
    <dgm:cxn modelId="{D5A9A792-CB26-6D48-937B-A3CB2B2692EB}" type="presOf" srcId="{B3A85A0F-1A2B-4BF3-B189-97CA292E3B36}" destId="{55B83187-7B68-DE45-B43D-095ED416B7FF}" srcOrd="0" destOrd="0" presId="urn:microsoft.com/office/officeart/2005/8/layout/vList2"/>
    <dgm:cxn modelId="{E40458A4-C4CD-4080-BD6E-C07305479345}" srcId="{B3A85A0F-1A2B-4BF3-B189-97CA292E3B36}" destId="{7B13D2C6-F578-4277-A182-A86F30AE1F34}" srcOrd="1" destOrd="0" parTransId="{670C27DF-E834-4263-8163-A55BDCE38332}" sibTransId="{43A14881-5048-4B70-9FB6-02993D39FA29}"/>
    <dgm:cxn modelId="{D4C458B7-B84A-4408-A873-CCB03CB7889E}" srcId="{B3A85A0F-1A2B-4BF3-B189-97CA292E3B36}" destId="{1645AD72-0BCB-4418-AA5D-896BEF7F8AEC}" srcOrd="2" destOrd="0" parTransId="{7E374C06-03A6-49EF-BFAB-664F1A854E45}" sibTransId="{90E1E01F-C5DC-4980-B1E7-4B822B74B04F}"/>
    <dgm:cxn modelId="{1F2F8BB9-BE52-704D-922E-EBCC86FC4BC7}" type="presOf" srcId="{1645AD72-0BCB-4418-AA5D-896BEF7F8AEC}" destId="{8D989DBF-CCBC-1149-962C-BF6D8085519D}" srcOrd="0" destOrd="0" presId="urn:microsoft.com/office/officeart/2005/8/layout/vList2"/>
    <dgm:cxn modelId="{F76DD6BA-BE8D-4C7F-A275-570C8D25CA78}" srcId="{B3A85A0F-1A2B-4BF3-B189-97CA292E3B36}" destId="{AC0CB7EA-27AF-4FB8-9BA7-8AAAAD8ED67B}" srcOrd="0" destOrd="0" parTransId="{8A86E1EE-171B-4BEB-9DB5-AEA2851DFFF6}" sibTransId="{7D1C3D52-597F-4607-9B6B-1D87EA44B714}"/>
    <dgm:cxn modelId="{94769184-CD7E-1F44-8618-4EAD05DA8DE8}" type="presParOf" srcId="{55B83187-7B68-DE45-B43D-095ED416B7FF}" destId="{6B8CD49A-956C-AE4D-A0C5-38F161FCC989}" srcOrd="0" destOrd="0" presId="urn:microsoft.com/office/officeart/2005/8/layout/vList2"/>
    <dgm:cxn modelId="{3ECF9D52-696F-2B49-9A91-1F413BD2E6AE}" type="presParOf" srcId="{55B83187-7B68-DE45-B43D-095ED416B7FF}" destId="{47C592CD-2E38-1840-891B-D267B7DF0415}" srcOrd="1" destOrd="0" presId="urn:microsoft.com/office/officeart/2005/8/layout/vList2"/>
    <dgm:cxn modelId="{0F0CC047-6D42-5441-9C9F-C4D33D10DB58}" type="presParOf" srcId="{55B83187-7B68-DE45-B43D-095ED416B7FF}" destId="{2DCA8ACF-349F-3E41-A4CC-4D70C6077556}" srcOrd="2" destOrd="0" presId="urn:microsoft.com/office/officeart/2005/8/layout/vList2"/>
    <dgm:cxn modelId="{C309CBDF-E4C3-724A-8AB0-55009BF167C0}" type="presParOf" srcId="{55B83187-7B68-DE45-B43D-095ED416B7FF}" destId="{CE637A16-43CC-3A48-8950-BA21673EAE72}" srcOrd="3" destOrd="0" presId="urn:microsoft.com/office/officeart/2005/8/layout/vList2"/>
    <dgm:cxn modelId="{6B0FDA13-A6E4-D14B-81EC-7013B8ED0243}" type="presParOf" srcId="{55B83187-7B68-DE45-B43D-095ED416B7FF}" destId="{8D989DBF-CCBC-1149-962C-BF6D8085519D}"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3A85A0F-1A2B-4BF3-B189-97CA292E3B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BEFC430-76F5-4B83-A15B-0B73DF5CDC56}">
      <dgm:prSet custT="1"/>
      <dgm:spPr/>
      <dgm:t>
        <a:bodyPr/>
        <a:lstStyle/>
        <a:p>
          <a:r>
            <a:rPr lang="en-US" sz="1600" dirty="0">
              <a:latin typeface="Calibri" panose="020F0502020204030204" pitchFamily="34" charset="0"/>
              <a:cs typeface="Calibri" panose="020F0502020204030204" pitchFamily="34" charset="0"/>
            </a:rPr>
            <a:t>Join efforts to raise global </a:t>
          </a:r>
          <a:r>
            <a:rPr lang="en-US" sz="1600" dirty="0" err="1">
              <a:latin typeface="Calibri" panose="020F0502020204030204" pitchFamily="34" charset="0"/>
              <a:cs typeface="Calibri" panose="020F0502020204030204" pitchFamily="34" charset="0"/>
            </a:rPr>
            <a:t>leveies</a:t>
          </a:r>
          <a:r>
            <a:rPr lang="en-US" sz="1600" dirty="0">
              <a:latin typeface="Calibri" panose="020F0502020204030204" pitchFamily="34" charset="0"/>
              <a:cs typeface="Calibri" panose="020F0502020204030204" pitchFamily="34" charset="0"/>
            </a:rPr>
            <a:t> (</a:t>
          </a:r>
          <a:r>
            <a:rPr lang="en-US" sz="1600" dirty="0" err="1">
              <a:latin typeface="Calibri" panose="020F0502020204030204" pitchFamily="34" charset="0"/>
              <a:cs typeface="Calibri" panose="020F0502020204030204" pitchFamily="34" charset="0"/>
            </a:rPr>
            <a:t>eg</a:t>
          </a:r>
          <a:r>
            <a:rPr lang="en-US" sz="1600" dirty="0">
              <a:latin typeface="Calibri" panose="020F0502020204030204" pitchFamily="34" charset="0"/>
              <a:cs typeface="Calibri" panose="020F0502020204030204" pitchFamily="34" charset="0"/>
            </a:rPr>
            <a:t> recent Premium airline tickets levy announced in Sevilla, shipping taxes, financial transactions)</a:t>
          </a:r>
        </a:p>
      </dgm:t>
    </dgm:pt>
    <dgm:pt modelId="{4E32F3D4-8DAF-45EA-B6B8-1C2D09FBF4C7}" type="parTrans" cxnId="{EE77DCBF-733E-48A7-98C2-6D91FA484B2A}">
      <dgm:prSet/>
      <dgm:spPr/>
      <dgm:t>
        <a:bodyPr/>
        <a:lstStyle/>
        <a:p>
          <a:endParaRPr lang="en-US"/>
        </a:p>
      </dgm:t>
    </dgm:pt>
    <dgm:pt modelId="{5AAB0FCC-7341-427E-A0FF-76A4E4BC1F09}" type="sibTrans" cxnId="{EE77DCBF-733E-48A7-98C2-6D91FA484B2A}">
      <dgm:prSet/>
      <dgm:spPr/>
      <dgm:t>
        <a:bodyPr/>
        <a:lstStyle/>
        <a:p>
          <a:endParaRPr lang="en-US"/>
        </a:p>
      </dgm:t>
    </dgm:pt>
    <dgm:pt modelId="{7B13D2C6-F578-4277-A182-A86F30AE1F34}">
      <dgm:prSet custT="1"/>
      <dgm:spPr/>
      <dgm:t>
        <a:bodyPr/>
        <a:lstStyle/>
        <a:p>
          <a:r>
            <a:rPr lang="en-US" sz="1600" dirty="0">
              <a:latin typeface="Calibri" panose="020F0502020204030204" pitchFamily="34" charset="0"/>
              <a:cs typeface="Calibri" panose="020F0502020204030204" pitchFamily="34" charset="0"/>
            </a:rPr>
            <a:t>Issue more Special Drawing Rights to support budgets and help countries clear debt burdens</a:t>
          </a:r>
        </a:p>
      </dgm:t>
    </dgm:pt>
    <dgm:pt modelId="{670C27DF-E834-4263-8163-A55BDCE38332}" type="parTrans" cxnId="{E40458A4-C4CD-4080-BD6E-C07305479345}">
      <dgm:prSet/>
      <dgm:spPr/>
      <dgm:t>
        <a:bodyPr/>
        <a:lstStyle/>
        <a:p>
          <a:endParaRPr lang="en-US"/>
        </a:p>
      </dgm:t>
    </dgm:pt>
    <dgm:pt modelId="{43A14881-5048-4B70-9FB6-02993D39FA29}" type="sibTrans" cxnId="{E40458A4-C4CD-4080-BD6E-C07305479345}">
      <dgm:prSet/>
      <dgm:spPr/>
      <dgm:t>
        <a:bodyPr/>
        <a:lstStyle/>
        <a:p>
          <a:endParaRPr lang="en-US"/>
        </a:p>
      </dgm:t>
    </dgm:pt>
    <dgm:pt modelId="{55B83187-7B68-DE45-B43D-095ED416B7FF}" type="pres">
      <dgm:prSet presAssocID="{B3A85A0F-1A2B-4BF3-B189-97CA292E3B36}" presName="linear" presStyleCnt="0">
        <dgm:presLayoutVars>
          <dgm:animLvl val="lvl"/>
          <dgm:resizeHandles val="exact"/>
        </dgm:presLayoutVars>
      </dgm:prSet>
      <dgm:spPr/>
    </dgm:pt>
    <dgm:pt modelId="{64495202-8599-3342-ADF1-0513C0BA5AA4}" type="pres">
      <dgm:prSet presAssocID="{BBEFC430-76F5-4B83-A15B-0B73DF5CDC56}" presName="parentText" presStyleLbl="node1" presStyleIdx="0" presStyleCnt="2">
        <dgm:presLayoutVars>
          <dgm:chMax val="0"/>
          <dgm:bulletEnabled val="1"/>
        </dgm:presLayoutVars>
      </dgm:prSet>
      <dgm:spPr/>
    </dgm:pt>
    <dgm:pt modelId="{639AF203-FCDD-F74E-9EAC-9E6C3369D8C3}" type="pres">
      <dgm:prSet presAssocID="{5AAB0FCC-7341-427E-A0FF-76A4E4BC1F09}" presName="spacer" presStyleCnt="0"/>
      <dgm:spPr/>
    </dgm:pt>
    <dgm:pt modelId="{2DCA8ACF-349F-3E41-A4CC-4D70C6077556}" type="pres">
      <dgm:prSet presAssocID="{7B13D2C6-F578-4277-A182-A86F30AE1F34}" presName="parentText" presStyleLbl="node1" presStyleIdx="1" presStyleCnt="2">
        <dgm:presLayoutVars>
          <dgm:chMax val="0"/>
          <dgm:bulletEnabled val="1"/>
        </dgm:presLayoutVars>
      </dgm:prSet>
      <dgm:spPr/>
    </dgm:pt>
  </dgm:ptLst>
  <dgm:cxnLst>
    <dgm:cxn modelId="{BAB8C665-B883-1D43-B31D-57DD038FB3B1}" type="presOf" srcId="{BBEFC430-76F5-4B83-A15B-0B73DF5CDC56}" destId="{64495202-8599-3342-ADF1-0513C0BA5AA4}" srcOrd="0" destOrd="0" presId="urn:microsoft.com/office/officeart/2005/8/layout/vList2"/>
    <dgm:cxn modelId="{D5A9A792-CB26-6D48-937B-A3CB2B2692EB}" type="presOf" srcId="{B3A85A0F-1A2B-4BF3-B189-97CA292E3B36}" destId="{55B83187-7B68-DE45-B43D-095ED416B7FF}" srcOrd="0" destOrd="0" presId="urn:microsoft.com/office/officeart/2005/8/layout/vList2"/>
    <dgm:cxn modelId="{E17F1E98-A719-144E-B4B0-BD52AC8B82EC}" type="presOf" srcId="{7B13D2C6-F578-4277-A182-A86F30AE1F34}" destId="{2DCA8ACF-349F-3E41-A4CC-4D70C6077556}" srcOrd="0" destOrd="0" presId="urn:microsoft.com/office/officeart/2005/8/layout/vList2"/>
    <dgm:cxn modelId="{E40458A4-C4CD-4080-BD6E-C07305479345}" srcId="{B3A85A0F-1A2B-4BF3-B189-97CA292E3B36}" destId="{7B13D2C6-F578-4277-A182-A86F30AE1F34}" srcOrd="1" destOrd="0" parTransId="{670C27DF-E834-4263-8163-A55BDCE38332}" sibTransId="{43A14881-5048-4B70-9FB6-02993D39FA29}"/>
    <dgm:cxn modelId="{EE77DCBF-733E-48A7-98C2-6D91FA484B2A}" srcId="{B3A85A0F-1A2B-4BF3-B189-97CA292E3B36}" destId="{BBEFC430-76F5-4B83-A15B-0B73DF5CDC56}" srcOrd="0" destOrd="0" parTransId="{4E32F3D4-8DAF-45EA-B6B8-1C2D09FBF4C7}" sibTransId="{5AAB0FCC-7341-427E-A0FF-76A4E4BC1F09}"/>
    <dgm:cxn modelId="{77559437-1642-6641-A20D-81C118741842}" type="presParOf" srcId="{55B83187-7B68-DE45-B43D-095ED416B7FF}" destId="{64495202-8599-3342-ADF1-0513C0BA5AA4}" srcOrd="0" destOrd="0" presId="urn:microsoft.com/office/officeart/2005/8/layout/vList2"/>
    <dgm:cxn modelId="{BF2F892F-D6ED-AA40-8A86-ADF89D5B675D}" type="presParOf" srcId="{55B83187-7B68-DE45-B43D-095ED416B7FF}" destId="{639AF203-FCDD-F74E-9EAC-9E6C3369D8C3}" srcOrd="1" destOrd="0" presId="urn:microsoft.com/office/officeart/2005/8/layout/vList2"/>
    <dgm:cxn modelId="{9F93EA25-85E3-F74B-A988-A627C2077F51}" type="presParOf" srcId="{55B83187-7B68-DE45-B43D-095ED416B7FF}" destId="{2DCA8ACF-349F-3E41-A4CC-4D70C607755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3A85A0F-1A2B-4BF3-B189-97CA292E3B3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BEFC430-76F5-4B83-A15B-0B73DF5CDC56}">
      <dgm:prSet custT="1"/>
      <dgm:spPr/>
      <dgm:t>
        <a:bodyPr/>
        <a:lstStyle/>
        <a:p>
          <a:r>
            <a:rPr lang="en-US" sz="1600" dirty="0">
              <a:latin typeface="Calibri" panose="020F0502020204030204" pitchFamily="34" charset="0"/>
              <a:cs typeface="Calibri" panose="020F0502020204030204" pitchFamily="34" charset="0"/>
            </a:rPr>
            <a:t>Increase South-South development cooperation flows</a:t>
          </a:r>
        </a:p>
      </dgm:t>
    </dgm:pt>
    <dgm:pt modelId="{5AAB0FCC-7341-427E-A0FF-76A4E4BC1F09}" type="sibTrans" cxnId="{EE77DCBF-733E-48A7-98C2-6D91FA484B2A}">
      <dgm:prSet/>
      <dgm:spPr/>
      <dgm:t>
        <a:bodyPr/>
        <a:lstStyle/>
        <a:p>
          <a:endParaRPr lang="en-US"/>
        </a:p>
      </dgm:t>
    </dgm:pt>
    <dgm:pt modelId="{4E32F3D4-8DAF-45EA-B6B8-1C2D09FBF4C7}" type="parTrans" cxnId="{EE77DCBF-733E-48A7-98C2-6D91FA484B2A}">
      <dgm:prSet/>
      <dgm:spPr/>
      <dgm:t>
        <a:bodyPr/>
        <a:lstStyle/>
        <a:p>
          <a:endParaRPr lang="en-US"/>
        </a:p>
      </dgm:t>
    </dgm:pt>
    <dgm:pt modelId="{AC0CB7EA-27AF-4FB8-9BA7-8AAAAD8ED67B}">
      <dgm:prSet custT="1"/>
      <dgm:spPr/>
      <dgm:t>
        <a:bodyPr/>
        <a:lstStyle/>
        <a:p>
          <a:r>
            <a:rPr lang="en-US" sz="1600" dirty="0">
              <a:latin typeface="Calibri" panose="020F0502020204030204" pitchFamily="34" charset="0"/>
              <a:cs typeface="Calibri" panose="020F0502020204030204" pitchFamily="34" charset="0"/>
            </a:rPr>
            <a:t>Reverse recent cuts in ODA, especially for crucial life-saving </a:t>
          </a:r>
          <a:r>
            <a:rPr lang="en-US" sz="1600" dirty="0" err="1">
              <a:latin typeface="Calibri" panose="020F0502020204030204" pitchFamily="34" charset="0"/>
              <a:cs typeface="Calibri" panose="020F0502020204030204" pitchFamily="34" charset="0"/>
            </a:rPr>
            <a:t>programmes</a:t>
          </a:r>
          <a:r>
            <a:rPr lang="en-US" sz="1600" dirty="0">
              <a:latin typeface="Calibri" panose="020F0502020204030204" pitchFamily="34" charset="0"/>
              <a:cs typeface="Calibri" panose="020F0502020204030204" pitchFamily="34" charset="0"/>
            </a:rPr>
            <a:t> such as HIV/AIDS, TB, Malaria and food</a:t>
          </a:r>
        </a:p>
      </dgm:t>
    </dgm:pt>
    <dgm:pt modelId="{7D1C3D52-597F-4607-9B6B-1D87EA44B714}" type="sibTrans" cxnId="{F76DD6BA-BE8D-4C7F-A275-570C8D25CA78}">
      <dgm:prSet/>
      <dgm:spPr/>
      <dgm:t>
        <a:bodyPr/>
        <a:lstStyle/>
        <a:p>
          <a:endParaRPr lang="en-US"/>
        </a:p>
      </dgm:t>
    </dgm:pt>
    <dgm:pt modelId="{8A86E1EE-171B-4BEB-9DB5-AEA2851DFFF6}" type="parTrans" cxnId="{F76DD6BA-BE8D-4C7F-A275-570C8D25CA78}">
      <dgm:prSet/>
      <dgm:spPr/>
      <dgm:t>
        <a:bodyPr/>
        <a:lstStyle/>
        <a:p>
          <a:endParaRPr lang="en-US"/>
        </a:p>
      </dgm:t>
    </dgm:pt>
    <dgm:pt modelId="{55B83187-7B68-DE45-B43D-095ED416B7FF}" type="pres">
      <dgm:prSet presAssocID="{B3A85A0F-1A2B-4BF3-B189-97CA292E3B36}" presName="linear" presStyleCnt="0">
        <dgm:presLayoutVars>
          <dgm:animLvl val="lvl"/>
          <dgm:resizeHandles val="exact"/>
        </dgm:presLayoutVars>
      </dgm:prSet>
      <dgm:spPr/>
    </dgm:pt>
    <dgm:pt modelId="{6B8CD49A-956C-AE4D-A0C5-38F161FCC989}" type="pres">
      <dgm:prSet presAssocID="{AC0CB7EA-27AF-4FB8-9BA7-8AAAAD8ED67B}" presName="parentText" presStyleLbl="node1" presStyleIdx="0" presStyleCnt="2" custLinFactNeighborX="-14614" custLinFactNeighborY="-19340">
        <dgm:presLayoutVars>
          <dgm:chMax val="0"/>
          <dgm:bulletEnabled val="1"/>
        </dgm:presLayoutVars>
      </dgm:prSet>
      <dgm:spPr/>
    </dgm:pt>
    <dgm:pt modelId="{47C592CD-2E38-1840-891B-D267B7DF0415}" type="pres">
      <dgm:prSet presAssocID="{7D1C3D52-597F-4607-9B6B-1D87EA44B714}" presName="spacer" presStyleCnt="0"/>
      <dgm:spPr/>
    </dgm:pt>
    <dgm:pt modelId="{64495202-8599-3342-ADF1-0513C0BA5AA4}" type="pres">
      <dgm:prSet presAssocID="{BBEFC430-76F5-4B83-A15B-0B73DF5CDC56}" presName="parentText" presStyleLbl="node1" presStyleIdx="1" presStyleCnt="2">
        <dgm:presLayoutVars>
          <dgm:chMax val="0"/>
          <dgm:bulletEnabled val="1"/>
        </dgm:presLayoutVars>
      </dgm:prSet>
      <dgm:spPr/>
    </dgm:pt>
  </dgm:ptLst>
  <dgm:cxnLst>
    <dgm:cxn modelId="{16EF0A28-DB10-F04C-A87E-956CB852B74C}" type="presOf" srcId="{BBEFC430-76F5-4B83-A15B-0B73DF5CDC56}" destId="{64495202-8599-3342-ADF1-0513C0BA5AA4}" srcOrd="0" destOrd="0" presId="urn:microsoft.com/office/officeart/2005/8/layout/vList2"/>
    <dgm:cxn modelId="{2D31C835-258E-F848-932B-5C6475812C00}" type="presOf" srcId="{AC0CB7EA-27AF-4FB8-9BA7-8AAAAD8ED67B}" destId="{6B8CD49A-956C-AE4D-A0C5-38F161FCC989}" srcOrd="0" destOrd="0" presId="urn:microsoft.com/office/officeart/2005/8/layout/vList2"/>
    <dgm:cxn modelId="{D5A9A792-CB26-6D48-937B-A3CB2B2692EB}" type="presOf" srcId="{B3A85A0F-1A2B-4BF3-B189-97CA292E3B36}" destId="{55B83187-7B68-DE45-B43D-095ED416B7FF}" srcOrd="0" destOrd="0" presId="urn:microsoft.com/office/officeart/2005/8/layout/vList2"/>
    <dgm:cxn modelId="{F76DD6BA-BE8D-4C7F-A275-570C8D25CA78}" srcId="{B3A85A0F-1A2B-4BF3-B189-97CA292E3B36}" destId="{AC0CB7EA-27AF-4FB8-9BA7-8AAAAD8ED67B}" srcOrd="0" destOrd="0" parTransId="{8A86E1EE-171B-4BEB-9DB5-AEA2851DFFF6}" sibTransId="{7D1C3D52-597F-4607-9B6B-1D87EA44B714}"/>
    <dgm:cxn modelId="{EE77DCBF-733E-48A7-98C2-6D91FA484B2A}" srcId="{B3A85A0F-1A2B-4BF3-B189-97CA292E3B36}" destId="{BBEFC430-76F5-4B83-A15B-0B73DF5CDC56}" srcOrd="1" destOrd="0" parTransId="{4E32F3D4-8DAF-45EA-B6B8-1C2D09FBF4C7}" sibTransId="{5AAB0FCC-7341-427E-A0FF-76A4E4BC1F09}"/>
    <dgm:cxn modelId="{94769184-CD7E-1F44-8618-4EAD05DA8DE8}" type="presParOf" srcId="{55B83187-7B68-DE45-B43D-095ED416B7FF}" destId="{6B8CD49A-956C-AE4D-A0C5-38F161FCC989}" srcOrd="0" destOrd="0" presId="urn:microsoft.com/office/officeart/2005/8/layout/vList2"/>
    <dgm:cxn modelId="{3ECF9D52-696F-2B49-9A91-1F413BD2E6AE}" type="presParOf" srcId="{55B83187-7B68-DE45-B43D-095ED416B7FF}" destId="{47C592CD-2E38-1840-891B-D267B7DF0415}" srcOrd="1" destOrd="0" presId="urn:microsoft.com/office/officeart/2005/8/layout/vList2"/>
    <dgm:cxn modelId="{0A9ECAFE-AE07-FE4B-94FF-5D55D9443C24}" type="presParOf" srcId="{55B83187-7B68-DE45-B43D-095ED416B7FF}" destId="{64495202-8599-3342-ADF1-0513C0BA5AA4}" srcOrd="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95202-8599-3342-ADF1-0513C0BA5AA4}">
      <dsp:nvSpPr>
        <dsp:cNvPr id="0" name=""/>
        <dsp:cNvSpPr/>
      </dsp:nvSpPr>
      <dsp:spPr>
        <a:xfrm>
          <a:off x="0" y="227693"/>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Establish coalition of willing to promote higher taxes on wealth of individuals (stock of wealth tax, capital gains, inheritance/gifts, property)</a:t>
          </a:r>
        </a:p>
      </dsp:txBody>
      <dsp:txXfrm>
        <a:off x="59399" y="287092"/>
        <a:ext cx="5038989" cy="1098002"/>
      </dsp:txXfrm>
    </dsp:sp>
    <dsp:sp modelId="{2DCA8ACF-349F-3E41-A4CC-4D70C6077556}">
      <dsp:nvSpPr>
        <dsp:cNvPr id="0" name=""/>
        <dsp:cNvSpPr/>
      </dsp:nvSpPr>
      <dsp:spPr>
        <a:xfrm>
          <a:off x="0" y="1631694"/>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Fight tax dodging by multinationals and ensure fairer distribution of proceeds to global South countries</a:t>
          </a:r>
        </a:p>
      </dsp:txBody>
      <dsp:txXfrm>
        <a:off x="59399" y="1691093"/>
        <a:ext cx="5038989" cy="10980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8CD49A-956C-AE4D-A0C5-38F161FCC989}">
      <dsp:nvSpPr>
        <dsp:cNvPr id="0" name=""/>
        <dsp:cNvSpPr/>
      </dsp:nvSpPr>
      <dsp:spPr>
        <a:xfrm>
          <a:off x="0" y="191489"/>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Renegotiate tax treaties which stop countries collecting tax</a:t>
          </a:r>
        </a:p>
      </dsp:txBody>
      <dsp:txXfrm>
        <a:off x="59399" y="250888"/>
        <a:ext cx="5038989" cy="1098002"/>
      </dsp:txXfrm>
    </dsp:sp>
    <dsp:sp modelId="{64495202-8599-3342-ADF1-0513C0BA5AA4}">
      <dsp:nvSpPr>
        <dsp:cNvPr id="0" name=""/>
        <dsp:cNvSpPr/>
      </dsp:nvSpPr>
      <dsp:spPr>
        <a:xfrm>
          <a:off x="0" y="1631694"/>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Stop demanding tax exemptions for their investors</a:t>
          </a:r>
        </a:p>
      </dsp:txBody>
      <dsp:txXfrm>
        <a:off x="59399" y="1691093"/>
        <a:ext cx="5038989" cy="10980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95202-8599-3342-ADF1-0513C0BA5AA4}">
      <dsp:nvSpPr>
        <dsp:cNvPr id="0" name=""/>
        <dsp:cNvSpPr/>
      </dsp:nvSpPr>
      <dsp:spPr>
        <a:xfrm>
          <a:off x="0" y="24528"/>
          <a:ext cx="5157787" cy="1302731"/>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0" kern="1200" dirty="0"/>
            <a:t>Aim to </a:t>
          </a:r>
          <a:r>
            <a:rPr lang="en-GB" sz="1600" kern="1200" dirty="0"/>
            <a:t>bring debt service ratios down to 10% of budget revenue like HIPC (Jubilee experts just proposed HIPC 2)</a:t>
          </a:r>
          <a:endParaRPr lang="en-US" sz="1600" kern="1200" dirty="0">
            <a:latin typeface="Calibri" panose="020F0502020204030204" pitchFamily="34" charset="0"/>
            <a:cs typeface="Calibri" panose="020F0502020204030204" pitchFamily="34" charset="0"/>
          </a:endParaRPr>
        </a:p>
      </dsp:txBody>
      <dsp:txXfrm>
        <a:off x="63594" y="88122"/>
        <a:ext cx="5030599" cy="1175543"/>
      </dsp:txXfrm>
    </dsp:sp>
    <dsp:sp modelId="{8D989DBF-CCBC-1149-962C-BF6D8085519D}">
      <dsp:nvSpPr>
        <dsp:cNvPr id="0" name=""/>
        <dsp:cNvSpPr/>
      </dsp:nvSpPr>
      <dsp:spPr>
        <a:xfrm>
          <a:off x="0" y="1437675"/>
          <a:ext cx="5157787" cy="101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Money would best be spent cancelling debt service for the next ten years, providing a needed 10-year “holiday”, rather than cancelling stock which is more expensive. </a:t>
          </a:r>
          <a:endParaRPr lang="en-US" sz="1600" kern="1200" dirty="0">
            <a:latin typeface="Calibri" panose="020F0502020204030204" pitchFamily="34" charset="0"/>
            <a:cs typeface="Calibri" panose="020F0502020204030204" pitchFamily="34" charset="0"/>
          </a:endParaRPr>
        </a:p>
      </dsp:txBody>
      <dsp:txXfrm>
        <a:off x="49347" y="1487022"/>
        <a:ext cx="5059093" cy="912186"/>
      </dsp:txXfrm>
    </dsp:sp>
    <dsp:sp modelId="{6B8CD49A-956C-AE4D-A0C5-38F161FCC989}">
      <dsp:nvSpPr>
        <dsp:cNvPr id="0" name=""/>
        <dsp:cNvSpPr/>
      </dsp:nvSpPr>
      <dsp:spPr>
        <a:xfrm>
          <a:off x="0" y="2673708"/>
          <a:ext cx="5157787" cy="10108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Could provide huge annual fiscal space for LICs + LMICs </a:t>
          </a:r>
          <a:r>
            <a:rPr lang="en-GB" sz="1600" b="1" kern="1200" dirty="0"/>
            <a:t>(around 5% of GDP) </a:t>
          </a:r>
          <a:r>
            <a:rPr lang="en-GB" sz="1600" kern="1200" dirty="0"/>
            <a:t>vastly exceeding spending needs for SDG4 + complementary health and social protection</a:t>
          </a:r>
          <a:endParaRPr lang="en-US" sz="1600" kern="1200" dirty="0">
            <a:latin typeface="Calibri" panose="020F0502020204030204" pitchFamily="34" charset="0"/>
            <a:cs typeface="Calibri" panose="020F0502020204030204" pitchFamily="34" charset="0"/>
          </a:endParaRPr>
        </a:p>
      </dsp:txBody>
      <dsp:txXfrm>
        <a:off x="49347" y="2723055"/>
        <a:ext cx="5059093" cy="9121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8CD49A-956C-AE4D-A0C5-38F161FCC989}">
      <dsp:nvSpPr>
        <dsp:cNvPr id="0" name=""/>
        <dsp:cNvSpPr/>
      </dsp:nvSpPr>
      <dsp:spPr>
        <a:xfrm>
          <a:off x="0" y="0"/>
          <a:ext cx="5492578" cy="1104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latin typeface="Calibri" panose="020F0502020204030204" pitchFamily="34" charset="0"/>
              <a:cs typeface="Calibri" panose="020F0502020204030204" pitchFamily="34" charset="0"/>
            </a:rPr>
            <a:t>Step up “credit enhancement” efforts – public sector guarantees and cofinancing of private sector funding – but make sure they reduce costs sharply</a:t>
          </a:r>
          <a:endParaRPr lang="en-US" sz="1600" kern="1200" dirty="0">
            <a:latin typeface="Calibri" panose="020F0502020204030204" pitchFamily="34" charset="0"/>
            <a:cs typeface="Calibri" panose="020F0502020204030204" pitchFamily="34" charset="0"/>
          </a:endParaRPr>
        </a:p>
      </dsp:txBody>
      <dsp:txXfrm>
        <a:off x="53916" y="53916"/>
        <a:ext cx="5384746" cy="996648"/>
      </dsp:txXfrm>
    </dsp:sp>
    <dsp:sp modelId="{2DCA8ACF-349F-3E41-A4CC-4D70C6077556}">
      <dsp:nvSpPr>
        <dsp:cNvPr id="0" name=""/>
        <dsp:cNvSpPr/>
      </dsp:nvSpPr>
      <dsp:spPr>
        <a:xfrm>
          <a:off x="0" y="1290054"/>
          <a:ext cx="5492578" cy="1104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Other global measures needed including public credit rating agencies and regulating bond issuance, changes to global South countries issuance strategies</a:t>
          </a:r>
          <a:endParaRPr lang="en-US" sz="1600" kern="1200" dirty="0">
            <a:latin typeface="Calibri" panose="020F0502020204030204" pitchFamily="34" charset="0"/>
            <a:cs typeface="Calibri" panose="020F0502020204030204" pitchFamily="34" charset="0"/>
          </a:endParaRPr>
        </a:p>
      </dsp:txBody>
      <dsp:txXfrm>
        <a:off x="53916" y="1343970"/>
        <a:ext cx="5384746" cy="996648"/>
      </dsp:txXfrm>
    </dsp:sp>
    <dsp:sp modelId="{8D989DBF-CCBC-1149-962C-BF6D8085519D}">
      <dsp:nvSpPr>
        <dsp:cNvPr id="0" name=""/>
        <dsp:cNvSpPr/>
      </dsp:nvSpPr>
      <dsp:spPr>
        <a:xfrm>
          <a:off x="0" y="2564454"/>
          <a:ext cx="5492578" cy="110448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t>See also suggestions by African Expert Group released yesterday</a:t>
          </a:r>
          <a:endParaRPr lang="en-US" sz="1600" kern="1200" dirty="0">
            <a:latin typeface="Calibri" panose="020F0502020204030204" pitchFamily="34" charset="0"/>
            <a:cs typeface="Calibri" panose="020F0502020204030204" pitchFamily="34" charset="0"/>
          </a:endParaRPr>
        </a:p>
      </dsp:txBody>
      <dsp:txXfrm>
        <a:off x="53916" y="2618370"/>
        <a:ext cx="5384746" cy="99664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95202-8599-3342-ADF1-0513C0BA5AA4}">
      <dsp:nvSpPr>
        <dsp:cNvPr id="0" name=""/>
        <dsp:cNvSpPr/>
      </dsp:nvSpPr>
      <dsp:spPr>
        <a:xfrm>
          <a:off x="0" y="227693"/>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Join efforts to raise global </a:t>
          </a:r>
          <a:r>
            <a:rPr lang="en-US" sz="1600" kern="1200" dirty="0" err="1">
              <a:latin typeface="Calibri" panose="020F0502020204030204" pitchFamily="34" charset="0"/>
              <a:cs typeface="Calibri" panose="020F0502020204030204" pitchFamily="34" charset="0"/>
            </a:rPr>
            <a:t>leveies</a:t>
          </a:r>
          <a:r>
            <a:rPr lang="en-US" sz="1600" kern="1200" dirty="0">
              <a:latin typeface="Calibri" panose="020F0502020204030204" pitchFamily="34" charset="0"/>
              <a:cs typeface="Calibri" panose="020F0502020204030204" pitchFamily="34" charset="0"/>
            </a:rPr>
            <a:t> (</a:t>
          </a:r>
          <a:r>
            <a:rPr lang="en-US" sz="1600" kern="1200" dirty="0" err="1">
              <a:latin typeface="Calibri" panose="020F0502020204030204" pitchFamily="34" charset="0"/>
              <a:cs typeface="Calibri" panose="020F0502020204030204" pitchFamily="34" charset="0"/>
            </a:rPr>
            <a:t>eg</a:t>
          </a:r>
          <a:r>
            <a:rPr lang="en-US" sz="1600" kern="1200" dirty="0">
              <a:latin typeface="Calibri" panose="020F0502020204030204" pitchFamily="34" charset="0"/>
              <a:cs typeface="Calibri" panose="020F0502020204030204" pitchFamily="34" charset="0"/>
            </a:rPr>
            <a:t> recent Premium airline tickets levy announced in Sevilla, shipping taxes, financial transactions)</a:t>
          </a:r>
        </a:p>
      </dsp:txBody>
      <dsp:txXfrm>
        <a:off x="59399" y="287092"/>
        <a:ext cx="5038989" cy="1098002"/>
      </dsp:txXfrm>
    </dsp:sp>
    <dsp:sp modelId="{2DCA8ACF-349F-3E41-A4CC-4D70C6077556}">
      <dsp:nvSpPr>
        <dsp:cNvPr id="0" name=""/>
        <dsp:cNvSpPr/>
      </dsp:nvSpPr>
      <dsp:spPr>
        <a:xfrm>
          <a:off x="0" y="1631694"/>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Issue more Special Drawing Rights to support budgets and help countries clear debt burdens</a:t>
          </a:r>
        </a:p>
      </dsp:txBody>
      <dsp:txXfrm>
        <a:off x="59399" y="1691093"/>
        <a:ext cx="5038989" cy="10980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8CD49A-956C-AE4D-A0C5-38F161FCC989}">
      <dsp:nvSpPr>
        <dsp:cNvPr id="0" name=""/>
        <dsp:cNvSpPr/>
      </dsp:nvSpPr>
      <dsp:spPr>
        <a:xfrm>
          <a:off x="0" y="191489"/>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Reverse recent cuts in ODA, especially for crucial life-saving </a:t>
          </a:r>
          <a:r>
            <a:rPr lang="en-US" sz="1600" kern="1200" dirty="0" err="1">
              <a:latin typeface="Calibri" panose="020F0502020204030204" pitchFamily="34" charset="0"/>
              <a:cs typeface="Calibri" panose="020F0502020204030204" pitchFamily="34" charset="0"/>
            </a:rPr>
            <a:t>programmes</a:t>
          </a:r>
          <a:r>
            <a:rPr lang="en-US" sz="1600" kern="1200" dirty="0">
              <a:latin typeface="Calibri" panose="020F0502020204030204" pitchFamily="34" charset="0"/>
              <a:cs typeface="Calibri" panose="020F0502020204030204" pitchFamily="34" charset="0"/>
            </a:rPr>
            <a:t> such as HIV/AIDS, TB, Malaria and food</a:t>
          </a:r>
        </a:p>
      </dsp:txBody>
      <dsp:txXfrm>
        <a:off x="59399" y="250888"/>
        <a:ext cx="5038989" cy="1098002"/>
      </dsp:txXfrm>
    </dsp:sp>
    <dsp:sp modelId="{64495202-8599-3342-ADF1-0513C0BA5AA4}">
      <dsp:nvSpPr>
        <dsp:cNvPr id="0" name=""/>
        <dsp:cNvSpPr/>
      </dsp:nvSpPr>
      <dsp:spPr>
        <a:xfrm>
          <a:off x="0" y="1631694"/>
          <a:ext cx="5157787" cy="121680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Increase South-South development cooperation flows</a:t>
          </a:r>
        </a:p>
      </dsp:txBody>
      <dsp:txXfrm>
        <a:off x="59399" y="1691093"/>
        <a:ext cx="5038989"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38349-ED62-690C-7757-3011514090C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2CBA85E9-A02B-10FD-D500-2DAD6373ED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8C9B05F0-E6A3-229E-F9D0-3345C2439725}"/>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5" name="Footer Placeholder 4">
            <a:extLst>
              <a:ext uri="{FF2B5EF4-FFF2-40B4-BE49-F238E27FC236}">
                <a16:creationId xmlns:a16="http://schemas.microsoft.com/office/drawing/2014/main" id="{D46204AC-7588-9C76-246B-2741467722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7F6785-1BDC-68E5-E772-9FBB57E78B18}"/>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3519365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37EA8-EA09-1F86-9C24-D7DDEF37DD2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A456920-7B0D-EE0A-50FE-905007AB471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D27D8F7-3D6F-7EA0-516A-3523FF1950FA}"/>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5" name="Footer Placeholder 4">
            <a:extLst>
              <a:ext uri="{FF2B5EF4-FFF2-40B4-BE49-F238E27FC236}">
                <a16:creationId xmlns:a16="http://schemas.microsoft.com/office/drawing/2014/main" id="{8473887A-6CC2-CC88-E27B-09F8968231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A21F01-3213-E734-538D-97E658D41ADA}"/>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995448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42562-F19D-8811-9792-3D81FC89F66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BAC05A9B-2F94-A9FC-5F10-F042CAD2600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348F2F3-1021-51B3-8465-78EA77090211}"/>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5" name="Footer Placeholder 4">
            <a:extLst>
              <a:ext uri="{FF2B5EF4-FFF2-40B4-BE49-F238E27FC236}">
                <a16:creationId xmlns:a16="http://schemas.microsoft.com/office/drawing/2014/main" id="{8EFD67A5-CD14-7DF0-B459-2959018E35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27C10A-917A-0979-4FF7-E444F0483739}"/>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30807729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BD65C-943C-3DB6-C3EE-F93994807117}"/>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3401228-CCCB-DC78-5212-CE4E1E6E2EC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CADEA21-A902-AA6D-439F-51F3DF85F28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68429658-F162-F8CD-D5CE-EF261B07D7D6}"/>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6" name="Footer Placeholder 5">
            <a:extLst>
              <a:ext uri="{FF2B5EF4-FFF2-40B4-BE49-F238E27FC236}">
                <a16:creationId xmlns:a16="http://schemas.microsoft.com/office/drawing/2014/main" id="{66F2D783-75D0-6A3A-60D8-6E14910B07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419EB0-B74E-2BC3-E2FA-F60A3AC1C93F}"/>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17458729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B406B-E1BD-CB5B-81D7-8CA3CDA9793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EFE704B-DCD1-1E1B-1C81-9CDC1346FB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F55D285-07F9-4279-06F9-6E89399A56E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1057793B-E10B-E86E-8B5C-04927AB21A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DA5FCFE6-1B58-839D-4A8A-DF1F9A253D3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DC23CA4-F24A-FA17-C727-F98B82B20F11}"/>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8" name="Footer Placeholder 7">
            <a:extLst>
              <a:ext uri="{FF2B5EF4-FFF2-40B4-BE49-F238E27FC236}">
                <a16:creationId xmlns:a16="http://schemas.microsoft.com/office/drawing/2014/main" id="{FEC2D5DD-473A-2F0E-863C-F758721826A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79D5F71-2A43-1FCF-CCDD-19712AA00D18}"/>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2454038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D5D93-82B8-7ACA-6089-C7577E85248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24A66C66-9EB2-040C-E573-F09D3305EAF9}"/>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4" name="Footer Placeholder 3">
            <a:extLst>
              <a:ext uri="{FF2B5EF4-FFF2-40B4-BE49-F238E27FC236}">
                <a16:creationId xmlns:a16="http://schemas.microsoft.com/office/drawing/2014/main" id="{F24A635D-D107-7E44-740A-13C7B4914E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461805-4F3F-DBC4-B848-BB1678EE35E3}"/>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2424413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B41A26-1079-AB4C-68E7-B19E77E8122A}"/>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3" name="Footer Placeholder 2">
            <a:extLst>
              <a:ext uri="{FF2B5EF4-FFF2-40B4-BE49-F238E27FC236}">
                <a16:creationId xmlns:a16="http://schemas.microsoft.com/office/drawing/2014/main" id="{29A7F282-75BD-5276-D32B-1D5676CE269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DB6D749-A9CF-DF23-B7B5-D62D96EFB464}"/>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147194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77BC3-C546-35B7-4A71-989A7F7FAA3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0EEB5C8-28B7-DD76-D1CF-8519D0A58D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CDD3201-C8BF-7008-B8D7-C93E114961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67C4388-DBB9-69E0-9689-130ACBA197A2}"/>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6" name="Footer Placeholder 5">
            <a:extLst>
              <a:ext uri="{FF2B5EF4-FFF2-40B4-BE49-F238E27FC236}">
                <a16:creationId xmlns:a16="http://schemas.microsoft.com/office/drawing/2014/main" id="{2BC9E353-55FE-DC0C-CEB2-E1291E00E5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8EF225-2BAB-5BAF-DA0A-E7C24F5B3B9C}"/>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865055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0EC2E-989F-A019-E9D4-D6F7E7CC233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8FD9C5EA-8E66-23D7-1DB0-08DE44EFB22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06D3946-72A1-84C9-02F4-D6E2D0F78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AC8D2C1-9050-FF7C-22E5-89D1657A77FA}"/>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6" name="Footer Placeholder 5">
            <a:extLst>
              <a:ext uri="{FF2B5EF4-FFF2-40B4-BE49-F238E27FC236}">
                <a16:creationId xmlns:a16="http://schemas.microsoft.com/office/drawing/2014/main" id="{72B3BDF9-579C-E975-C9C6-7C9FFD1264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B2DC5D-1B39-3E61-942C-6A3368B84B12}"/>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1447454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1C1EA-2D0B-BE12-7323-7A3D0B6C1221}"/>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D53891C-72E0-8A6C-DA8D-016835630A8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CFF33BC-B024-AC98-4366-E6C1A13FEDB3}"/>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5" name="Footer Placeholder 4">
            <a:extLst>
              <a:ext uri="{FF2B5EF4-FFF2-40B4-BE49-F238E27FC236}">
                <a16:creationId xmlns:a16="http://schemas.microsoft.com/office/drawing/2014/main" id="{5B0DB823-CACC-A57D-8B2A-82F2BB8E9C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DCF9DE-04A8-2FE8-254A-7769B74FC14D}"/>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21599839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4C9D1A3-B730-C9C6-23FB-907E80365B8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0939CA4-F57E-2630-813D-02AE87D1B93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708331E-ACF9-C6A6-D063-B3EB9877492D}"/>
              </a:ext>
            </a:extLst>
          </p:cNvPr>
          <p:cNvSpPr>
            <a:spLocks noGrp="1"/>
          </p:cNvSpPr>
          <p:nvPr>
            <p:ph type="dt" sz="half" idx="10"/>
          </p:nvPr>
        </p:nvSpPr>
        <p:spPr/>
        <p:txBody>
          <a:bodyPr/>
          <a:lstStyle/>
          <a:p>
            <a:fld id="{03E56D07-AB5E-F74A-8AD8-6348882BB80C}" type="datetimeFigureOut">
              <a:rPr lang="en-GB" smtClean="0"/>
              <a:t>28/10/2025</a:t>
            </a:fld>
            <a:endParaRPr lang="en-GB"/>
          </a:p>
        </p:txBody>
      </p:sp>
      <p:sp>
        <p:nvSpPr>
          <p:cNvPr id="5" name="Footer Placeholder 4">
            <a:extLst>
              <a:ext uri="{FF2B5EF4-FFF2-40B4-BE49-F238E27FC236}">
                <a16:creationId xmlns:a16="http://schemas.microsoft.com/office/drawing/2014/main" id="{12B9DE17-0CD6-36A8-5438-60812FA4F5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0C61F7-0E6F-554A-CE6F-E43FF04CBC2B}"/>
              </a:ext>
            </a:extLst>
          </p:cNvPr>
          <p:cNvSpPr>
            <a:spLocks noGrp="1"/>
          </p:cNvSpPr>
          <p:nvPr>
            <p:ph type="sldNum" sz="quarter" idx="12"/>
          </p:nvPr>
        </p:nvSpPr>
        <p:spPr/>
        <p:txBody>
          <a:bodyPr/>
          <a:lstStyle/>
          <a:p>
            <a:fld id="{D0B70C99-2A31-4C45-8A4C-719B8F64F416}" type="slidenum">
              <a:rPr lang="en-GB" smtClean="0"/>
              <a:t>‹#›</a:t>
            </a:fld>
            <a:endParaRPr lang="en-GB"/>
          </a:p>
        </p:txBody>
      </p:sp>
    </p:spTree>
    <p:extLst>
      <p:ext uri="{BB962C8B-B14F-4D97-AF65-F5344CB8AC3E}">
        <p14:creationId xmlns:p14="http://schemas.microsoft.com/office/powerpoint/2010/main" val="2911115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750252-4849-786E-A142-8C6767ACD5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FFD4A81-D378-B9DA-BF81-93F5279CAD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02475CD-C632-5809-83E9-C8F198DFCE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3E56D07-AB5E-F74A-8AD8-6348882BB80C}" type="datetimeFigureOut">
              <a:rPr lang="en-GB" smtClean="0"/>
              <a:t>28/10/2025</a:t>
            </a:fld>
            <a:endParaRPr lang="en-GB"/>
          </a:p>
        </p:txBody>
      </p:sp>
      <p:sp>
        <p:nvSpPr>
          <p:cNvPr id="5" name="Footer Placeholder 4">
            <a:extLst>
              <a:ext uri="{FF2B5EF4-FFF2-40B4-BE49-F238E27FC236}">
                <a16:creationId xmlns:a16="http://schemas.microsoft.com/office/drawing/2014/main" id="{977B7FDB-8F48-8D84-9278-304245DB8B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8A920C4-FAE1-A943-CD09-BFCE957AC2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70C99-2A31-4C45-8A4C-719B8F64F416}" type="slidenum">
              <a:rPr lang="en-GB" smtClean="0"/>
              <a:t>‹#›</a:t>
            </a:fld>
            <a:endParaRPr lang="en-GB"/>
          </a:p>
        </p:txBody>
      </p:sp>
    </p:spTree>
    <p:extLst>
      <p:ext uri="{BB962C8B-B14F-4D97-AF65-F5344CB8AC3E}">
        <p14:creationId xmlns:p14="http://schemas.microsoft.com/office/powerpoint/2010/main" val="389033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Layout" Target="../diagrams/layout1.xml"/><Relationship Id="rId7" Type="http://schemas.openxmlformats.org/officeDocument/2006/relationships/image" Target="../media/image1.png"/><Relationship Id="rId12" Type="http://schemas.microsoft.com/office/2007/relationships/diagramDrawing" Target="../diagrams/drawing2.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openxmlformats.org/officeDocument/2006/relationships/diagramColors" Target="../diagrams/colors2.xml"/><Relationship Id="rId5" Type="http://schemas.openxmlformats.org/officeDocument/2006/relationships/diagramColors" Target="../diagrams/colors1.xml"/><Relationship Id="rId10" Type="http://schemas.openxmlformats.org/officeDocument/2006/relationships/diagramQuickStyle" Target="../diagrams/quickStyle2.xml"/><Relationship Id="rId4" Type="http://schemas.openxmlformats.org/officeDocument/2006/relationships/diagramQuickStyle" Target="../diagrams/quickStyle1.xml"/><Relationship Id="rId9"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Layout" Target="../diagrams/layout3.xml"/><Relationship Id="rId7" Type="http://schemas.openxmlformats.org/officeDocument/2006/relationships/image" Target="../media/image1.png"/><Relationship Id="rId12" Type="http://schemas.microsoft.com/office/2007/relationships/diagramDrawing" Target="../diagrams/drawing4.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11" Type="http://schemas.openxmlformats.org/officeDocument/2006/relationships/diagramColors" Target="../diagrams/colors4.xml"/><Relationship Id="rId5" Type="http://schemas.openxmlformats.org/officeDocument/2006/relationships/diagramColors" Target="../diagrams/colors3.xml"/><Relationship Id="rId10" Type="http://schemas.openxmlformats.org/officeDocument/2006/relationships/diagramQuickStyle" Target="../diagrams/quickStyle4.xml"/><Relationship Id="rId4" Type="http://schemas.openxmlformats.org/officeDocument/2006/relationships/diagramQuickStyle" Target="../diagrams/quickStyle3.xml"/><Relationship Id="rId9"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Layout" Target="../diagrams/layout5.xml"/><Relationship Id="rId7" Type="http://schemas.openxmlformats.org/officeDocument/2006/relationships/image" Target="../media/image1.png"/><Relationship Id="rId12" Type="http://schemas.microsoft.com/office/2007/relationships/diagramDrawing" Target="../diagrams/drawing6.xml"/><Relationship Id="rId2" Type="http://schemas.openxmlformats.org/officeDocument/2006/relationships/diagramData" Target="../diagrams/data5.xml"/><Relationship Id="rId1" Type="http://schemas.openxmlformats.org/officeDocument/2006/relationships/slideLayout" Target="../slideLayouts/slideLayout5.xml"/><Relationship Id="rId6" Type="http://schemas.microsoft.com/office/2007/relationships/diagramDrawing" Target="../diagrams/drawing5.xml"/><Relationship Id="rId11" Type="http://schemas.openxmlformats.org/officeDocument/2006/relationships/diagramColors" Target="../diagrams/colors6.xml"/><Relationship Id="rId5" Type="http://schemas.openxmlformats.org/officeDocument/2006/relationships/diagramColors" Target="../diagrams/colors5.xml"/><Relationship Id="rId10" Type="http://schemas.openxmlformats.org/officeDocument/2006/relationships/diagramQuickStyle" Target="../diagrams/quickStyle6.xml"/><Relationship Id="rId4" Type="http://schemas.openxmlformats.org/officeDocument/2006/relationships/diagramQuickStyle" Target="../diagrams/quickStyle5.xml"/><Relationship Id="rId9" Type="http://schemas.openxmlformats.org/officeDocument/2006/relationships/diagramLayout" Target="../diagrams/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7F97D84-6067-4244-08C7-51B9DF0442F5}"/>
              </a:ext>
            </a:extLst>
          </p:cNvPr>
          <p:cNvSpPr>
            <a:spLocks noGrp="1"/>
          </p:cNvSpPr>
          <p:nvPr>
            <p:ph type="ctrTitle"/>
          </p:nvPr>
        </p:nvSpPr>
        <p:spPr>
          <a:xfrm>
            <a:off x="1314824" y="735106"/>
            <a:ext cx="10053763" cy="2928470"/>
          </a:xfrm>
        </p:spPr>
        <p:txBody>
          <a:bodyPr anchor="b">
            <a:normAutofit/>
          </a:bodyPr>
          <a:lstStyle/>
          <a:p>
            <a:br>
              <a:rPr lang="en-GB" sz="4100" dirty="0">
                <a:solidFill>
                  <a:srgbClr val="FFFFFF"/>
                </a:solidFill>
              </a:rPr>
            </a:br>
            <a:br>
              <a:rPr lang="en-GB" sz="4100" dirty="0">
                <a:solidFill>
                  <a:srgbClr val="FFFFFF"/>
                </a:solidFill>
              </a:rPr>
            </a:br>
            <a:r>
              <a:rPr lang="en-GB" dirty="0">
                <a:solidFill>
                  <a:srgbClr val="FFFFFF"/>
                </a:solidFill>
              </a:rPr>
              <a:t>WHY AND HOW THE G20 MUST TACKLE INEQUALITY</a:t>
            </a:r>
          </a:p>
        </p:txBody>
      </p:sp>
      <p:sp>
        <p:nvSpPr>
          <p:cNvPr id="3" name="Subtitle 2">
            <a:extLst>
              <a:ext uri="{FF2B5EF4-FFF2-40B4-BE49-F238E27FC236}">
                <a16:creationId xmlns:a16="http://schemas.microsoft.com/office/drawing/2014/main" id="{DFBC352B-AF7A-0C34-2CC5-0B2CF774161F}"/>
              </a:ext>
            </a:extLst>
          </p:cNvPr>
          <p:cNvSpPr>
            <a:spLocks noGrp="1"/>
          </p:cNvSpPr>
          <p:nvPr>
            <p:ph type="subTitle" idx="1"/>
          </p:nvPr>
        </p:nvSpPr>
        <p:spPr>
          <a:xfrm>
            <a:off x="1350682" y="4870824"/>
            <a:ext cx="10005951" cy="1458258"/>
          </a:xfrm>
        </p:spPr>
        <p:txBody>
          <a:bodyPr anchor="ctr">
            <a:normAutofit/>
          </a:bodyPr>
          <a:lstStyle/>
          <a:p>
            <a:r>
              <a:rPr lang="en-GB" sz="2000" dirty="0"/>
              <a:t>Matthew Martin</a:t>
            </a:r>
          </a:p>
          <a:p>
            <a:r>
              <a:rPr lang="en-GB" sz="1700" dirty="0"/>
              <a:t>Development Finance International</a:t>
            </a:r>
          </a:p>
          <a:p>
            <a:r>
              <a:rPr lang="en-GB" sz="1700" dirty="0"/>
              <a:t>17 July 2025</a:t>
            </a:r>
          </a:p>
        </p:txBody>
      </p:sp>
      <p:pic>
        <p:nvPicPr>
          <p:cNvPr id="4" name="Picture 2" descr="Development Finance International">
            <a:extLst>
              <a:ext uri="{FF2B5EF4-FFF2-40B4-BE49-F238E27FC236}">
                <a16:creationId xmlns:a16="http://schemas.microsoft.com/office/drawing/2014/main" id="{8873E8DC-D539-6810-8B4D-A2227C5A7F5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703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11C889A-98A2-EA33-8574-024CFD09F0CB}"/>
              </a:ext>
            </a:extLst>
          </p:cNvPr>
          <p:cNvSpPr>
            <a:spLocks noGrp="1"/>
          </p:cNvSpPr>
          <p:nvPr>
            <p:ph type="title"/>
          </p:nvPr>
        </p:nvSpPr>
        <p:spPr>
          <a:xfrm>
            <a:off x="2026693" y="1030406"/>
            <a:ext cx="8147713" cy="3081242"/>
          </a:xfrm>
        </p:spPr>
        <p:txBody>
          <a:bodyPr vert="horz" lIns="91440" tIns="45720" rIns="91440" bIns="45720" rtlCol="0" anchor="ctr">
            <a:normAutofit/>
          </a:bodyPr>
          <a:lstStyle/>
          <a:p>
            <a:pPr algn="ctr"/>
            <a:r>
              <a:rPr lang="en-US" sz="4800" kern="1200" dirty="0">
                <a:solidFill>
                  <a:srgbClr val="FFFFFF"/>
                </a:solidFill>
                <a:latin typeface="+mj-lt"/>
                <a:ea typeface="+mj-ea"/>
                <a:cs typeface="+mj-cs"/>
              </a:rPr>
              <a:t>1. </a:t>
            </a:r>
            <a:r>
              <a:rPr lang="en-US" sz="4800" dirty="0">
                <a:solidFill>
                  <a:srgbClr val="FFFFFF"/>
                </a:solidFill>
              </a:rPr>
              <a:t>WHY THE G20 SHOULD CARE ABOUT INEQUALITY</a:t>
            </a:r>
            <a:endParaRPr lang="en-US" sz="4800" kern="1200" dirty="0">
              <a:solidFill>
                <a:srgbClr val="FFFFFF"/>
              </a:solidFill>
              <a:latin typeface="+mj-lt"/>
              <a:ea typeface="+mj-ea"/>
              <a:cs typeface="+mj-cs"/>
            </a:endParaRPr>
          </a:p>
        </p:txBody>
      </p:sp>
      <p:sp>
        <p:nvSpPr>
          <p:cNvPr id="3" name="Text Placeholder 2">
            <a:extLst>
              <a:ext uri="{FF2B5EF4-FFF2-40B4-BE49-F238E27FC236}">
                <a16:creationId xmlns:a16="http://schemas.microsoft.com/office/drawing/2014/main" id="{DD8BD46D-8496-A65E-C281-4965ECFDD5BE}"/>
              </a:ext>
            </a:extLst>
          </p:cNvPr>
          <p:cNvSpPr>
            <a:spLocks noGrp="1"/>
          </p:cNvSpPr>
          <p:nvPr>
            <p:ph type="body" idx="1"/>
          </p:nvPr>
        </p:nvSpPr>
        <p:spPr>
          <a:xfrm>
            <a:off x="1559943" y="5171093"/>
            <a:ext cx="9078628" cy="860620"/>
          </a:xfrm>
        </p:spPr>
        <p:txBody>
          <a:bodyPr vert="horz" lIns="91440" tIns="45720" rIns="91440" bIns="45720" rtlCol="0" anchor="ctr">
            <a:normAutofit/>
          </a:bodyPr>
          <a:lstStyle/>
          <a:p>
            <a:pPr algn="ctr"/>
            <a:endParaRPr lang="en-US" sz="2400" kern="1200">
              <a:solidFill>
                <a:srgbClr val="FFFFFF"/>
              </a:solidFill>
              <a:latin typeface="+mn-lt"/>
              <a:ea typeface="+mn-ea"/>
              <a:cs typeface="+mn-cs"/>
            </a:endParaRPr>
          </a:p>
        </p:txBody>
      </p:sp>
      <p:pic>
        <p:nvPicPr>
          <p:cNvPr id="4" name="Picture 2" descr="Development Finance International">
            <a:extLst>
              <a:ext uri="{FF2B5EF4-FFF2-40B4-BE49-F238E27FC236}">
                <a16:creationId xmlns:a16="http://schemas.microsoft.com/office/drawing/2014/main" id="{4DC9A836-0122-1DC0-7049-0DB57C3923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4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F7FE9-1618-8289-CE2C-5E1791D18B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7F8309-ABD9-03C9-5AB2-95D22886AF4F}"/>
              </a:ext>
            </a:extLst>
          </p:cNvPr>
          <p:cNvSpPr>
            <a:spLocks noGrp="1"/>
          </p:cNvSpPr>
          <p:nvPr>
            <p:ph type="title"/>
          </p:nvPr>
        </p:nvSpPr>
        <p:spPr/>
        <p:txBody>
          <a:bodyPr>
            <a:normAutofit/>
          </a:bodyPr>
          <a:lstStyle/>
          <a:p>
            <a:r>
              <a:rPr lang="en-GB" sz="3600" b="1" dirty="0">
                <a:latin typeface="Calibri" panose="020F0502020204030204" pitchFamily="34" charset="0"/>
                <a:cs typeface="Calibri" panose="020F0502020204030204" pitchFamily="34" charset="0"/>
              </a:rPr>
              <a:t>GROWING ANTI-INEQUALITY </a:t>
            </a:r>
            <a:r>
              <a:rPr lang="en-GB" sz="3600" b="1" dirty="0">
                <a:solidFill>
                  <a:srgbClr val="FF0000"/>
                </a:solidFill>
                <a:latin typeface="Calibri" panose="020F0502020204030204" pitchFamily="34" charset="0"/>
                <a:cs typeface="Calibri" panose="020F0502020204030204" pitchFamily="34" charset="0"/>
              </a:rPr>
              <a:t>FOCUS</a:t>
            </a:r>
            <a:r>
              <a:rPr lang="en-GB" sz="3600" b="1" dirty="0">
                <a:latin typeface="Calibri" panose="020F0502020204030204" pitchFamily="34" charset="0"/>
                <a:cs typeface="Calibri" panose="020F0502020204030204" pitchFamily="34" charset="0"/>
              </a:rPr>
              <a:t> SINCE 2010</a:t>
            </a:r>
            <a:endParaRPr lang="en-GB" sz="3600" b="1" dirty="0">
              <a:solidFill>
                <a:srgbClr val="FF0000"/>
              </a:solidFill>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85085341-76B7-1FA1-F091-59CECC57F8FD}"/>
              </a:ext>
            </a:extLst>
          </p:cNvPr>
          <p:cNvSpPr>
            <a:spLocks noGrp="1"/>
          </p:cNvSpPr>
          <p:nvPr>
            <p:ph idx="1"/>
          </p:nvPr>
        </p:nvSpPr>
        <p:spPr>
          <a:xfrm>
            <a:off x="838199" y="1297460"/>
            <a:ext cx="10641227" cy="5195416"/>
          </a:xfrm>
          <a:solidFill>
            <a:schemeClr val="accent6">
              <a:lumMod val="20000"/>
              <a:lumOff val="80000"/>
            </a:schemeClr>
          </a:solidFill>
          <a:ln>
            <a:solidFill>
              <a:schemeClr val="accent1"/>
            </a:solidFill>
          </a:ln>
        </p:spPr>
        <p:txBody>
          <a:bodyPr anchor="ctr">
            <a:noAutofit/>
          </a:bodyPr>
          <a:lstStyle/>
          <a:p>
            <a:r>
              <a:rPr lang="en-GB" dirty="0">
                <a:latin typeface="Calibri" panose="020F0502020204030204" pitchFamily="34" charset="0"/>
                <a:cs typeface="Calibri" panose="020F0502020204030204" pitchFamily="34" charset="0"/>
              </a:rPr>
              <a:t>2010: virtually no mention of inequality in international discussions. Then growing analysis/acknowledgment (Oxfam at the forefront) that inequality had worsened dramatically since 1980 and extreme poverty could not be ended without a major fall in inequality</a:t>
            </a:r>
          </a:p>
          <a:p>
            <a:r>
              <a:rPr lang="en-GB" dirty="0">
                <a:latin typeface="Calibri" panose="020F0502020204030204" pitchFamily="34" charset="0"/>
                <a:cs typeface="Calibri" panose="020F0502020204030204" pitchFamily="34" charset="0"/>
              </a:rPr>
              <a:t>2015: for the first time, a Sustainable Development Goal (10) to reduce inequality – but measured in a very strange way – comparing income growth of the poorest 40% with the average – “shared prosperity”. Virtually ignored the richest – deliberately – not “attack the wealthy”</a:t>
            </a:r>
          </a:p>
          <a:p>
            <a:r>
              <a:rPr lang="en-GB" dirty="0">
                <a:latin typeface="Calibri" panose="020F0502020204030204" pitchFamily="34" charset="0"/>
                <a:cs typeface="Calibri" panose="020F0502020204030204" pitchFamily="34" charset="0"/>
              </a:rPr>
              <a:t>Completely disconnected from most studies of the impact of inequality on other key crises such as ↑political instability, crime, violence; ↓life expectancy – which looked at all including the rich</a:t>
            </a:r>
          </a:p>
        </p:txBody>
      </p:sp>
      <p:pic>
        <p:nvPicPr>
          <p:cNvPr id="1026" name="Picture 2" descr="Development Finance International">
            <a:extLst>
              <a:ext uri="{FF2B5EF4-FFF2-40B4-BE49-F238E27FC236}">
                <a16:creationId xmlns:a16="http://schemas.microsoft.com/office/drawing/2014/main" id="{003A3842-AD86-324F-E37E-9ADE575FA2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865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5DE50F-01BC-6F82-A499-4FA7E068C6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AE5818-A901-2FA3-B7D0-BE3094038A48}"/>
              </a:ext>
            </a:extLst>
          </p:cNvPr>
          <p:cNvSpPr>
            <a:spLocks noGrp="1"/>
          </p:cNvSpPr>
          <p:nvPr>
            <p:ph type="title"/>
          </p:nvPr>
        </p:nvSpPr>
        <p:spPr/>
        <p:txBody>
          <a:bodyPr>
            <a:normAutofit/>
          </a:bodyPr>
          <a:lstStyle/>
          <a:p>
            <a:r>
              <a:rPr lang="en-GB" sz="3600" b="1" dirty="0">
                <a:latin typeface="Calibri" panose="020F0502020204030204" pitchFamily="34" charset="0"/>
                <a:cs typeface="Calibri" panose="020F0502020204030204" pitchFamily="34" charset="0"/>
              </a:rPr>
              <a:t>GROWING ANTI-INEQUALITY </a:t>
            </a:r>
            <a:r>
              <a:rPr lang="en-GB" sz="3600" b="1" dirty="0">
                <a:solidFill>
                  <a:srgbClr val="FF0000"/>
                </a:solidFill>
                <a:latin typeface="Calibri" panose="020F0502020204030204" pitchFamily="34" charset="0"/>
                <a:cs typeface="Calibri" panose="020F0502020204030204" pitchFamily="34" charset="0"/>
              </a:rPr>
              <a:t>MOVEMENT</a:t>
            </a:r>
          </a:p>
        </p:txBody>
      </p:sp>
      <p:sp>
        <p:nvSpPr>
          <p:cNvPr id="3" name="Text Placeholder 2">
            <a:extLst>
              <a:ext uri="{FF2B5EF4-FFF2-40B4-BE49-F238E27FC236}">
                <a16:creationId xmlns:a16="http://schemas.microsoft.com/office/drawing/2014/main" id="{CFC6B87F-C12B-C909-028A-56DC43B6B99F}"/>
              </a:ext>
            </a:extLst>
          </p:cNvPr>
          <p:cNvSpPr>
            <a:spLocks noGrp="1"/>
          </p:cNvSpPr>
          <p:nvPr>
            <p:ph idx="1"/>
          </p:nvPr>
        </p:nvSpPr>
        <p:spPr>
          <a:xfrm>
            <a:off x="838199" y="1297460"/>
            <a:ext cx="10641227" cy="5195416"/>
          </a:xfrm>
          <a:solidFill>
            <a:schemeClr val="accent6">
              <a:lumMod val="20000"/>
              <a:lumOff val="80000"/>
            </a:schemeClr>
          </a:solidFill>
          <a:ln>
            <a:solidFill>
              <a:schemeClr val="accent1"/>
            </a:solidFill>
          </a:ln>
        </p:spPr>
        <p:txBody>
          <a:bodyPr anchor="ctr">
            <a:noAutofit/>
          </a:bodyPr>
          <a:lstStyle/>
          <a:p>
            <a:r>
              <a:rPr lang="en-GB" dirty="0">
                <a:latin typeface="Calibri" panose="020F0502020204030204" pitchFamily="34" charset="0"/>
                <a:cs typeface="Calibri" panose="020F0502020204030204" pitchFamily="34" charset="0"/>
              </a:rPr>
              <a:t>Outside the conference rooms and lecture halls, growing movement against inequality</a:t>
            </a:r>
          </a:p>
          <a:p>
            <a:r>
              <a:rPr lang="en-GB" dirty="0">
                <a:latin typeface="Calibri" panose="020F0502020204030204" pitchFamily="34" charset="0"/>
                <a:cs typeface="Calibri" panose="020F0502020204030204" pitchFamily="34" charset="0"/>
              </a:rPr>
              <a:t>Patriotic Millionaires calling for themselves to be taxed more heavily</a:t>
            </a:r>
          </a:p>
          <a:p>
            <a:r>
              <a:rPr lang="en-GB" dirty="0">
                <a:latin typeface="Calibri" panose="020F0502020204030204" pitchFamily="34" charset="0"/>
                <a:cs typeface="Calibri" panose="020F0502020204030204" pitchFamily="34" charset="0"/>
              </a:rPr>
              <a:t>Former heads of state and government calling for reducing inequality to be at the centre of global discussions</a:t>
            </a:r>
          </a:p>
          <a:p>
            <a:r>
              <a:rPr lang="en-GB" dirty="0">
                <a:latin typeface="Calibri" panose="020F0502020204030204" pitchFamily="34" charset="0"/>
                <a:cs typeface="Calibri" panose="020F0502020204030204" pitchFamily="34" charset="0"/>
              </a:rPr>
              <a:t>Church leaders </a:t>
            </a:r>
            <a:r>
              <a:rPr lang="en-GB" dirty="0" err="1">
                <a:latin typeface="Calibri" panose="020F0502020204030204" pitchFamily="34" charset="0"/>
                <a:cs typeface="Calibri" panose="020F0502020204030204" pitchFamily="34" charset="0"/>
              </a:rPr>
              <a:t>esp</a:t>
            </a:r>
            <a:r>
              <a:rPr lang="en-GB" dirty="0">
                <a:latin typeface="Calibri" panose="020F0502020204030204" pitchFamily="34" charset="0"/>
                <a:cs typeface="Calibri" panose="020F0502020204030204" pitchFamily="34" charset="0"/>
              </a:rPr>
              <a:t> Vatican calling for sharp inequality reduction</a:t>
            </a:r>
          </a:p>
          <a:p>
            <a:r>
              <a:rPr lang="en-GB" dirty="0">
                <a:latin typeface="Calibri" panose="020F0502020204030204" pitchFamily="34" charset="0"/>
                <a:cs typeface="Calibri" panose="020F0502020204030204" pitchFamily="34" charset="0"/>
              </a:rPr>
              <a:t>Across the world, 65-75% of citizens see inequality as an important issue and believe the rich should pay a fairer higher share of taxes</a:t>
            </a:r>
          </a:p>
          <a:p>
            <a:r>
              <a:rPr lang="en-GB" dirty="0">
                <a:latin typeface="Calibri" panose="020F0502020204030204" pitchFamily="34" charset="0"/>
                <a:cs typeface="Calibri" panose="020F0502020204030204" pitchFamily="34" charset="0"/>
              </a:rPr>
              <a:t>Fight Inequality Alliance bringing together citizens, civil society, unions – protests here today in Durban, social media storm, open letter by 180 organisations to President Ramaphosa</a:t>
            </a:r>
          </a:p>
        </p:txBody>
      </p:sp>
      <p:pic>
        <p:nvPicPr>
          <p:cNvPr id="1026" name="Picture 2" descr="Development Finance International">
            <a:extLst>
              <a:ext uri="{FF2B5EF4-FFF2-40B4-BE49-F238E27FC236}">
                <a16:creationId xmlns:a16="http://schemas.microsoft.com/office/drawing/2014/main" id="{CE0537F5-A173-8D40-9F60-84F8C7CE78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57874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FB7E0-3202-61EA-843F-A881988D8C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F73595-22C1-80FF-2A15-4525574159FD}"/>
              </a:ext>
            </a:extLst>
          </p:cNvPr>
          <p:cNvSpPr>
            <a:spLocks noGrp="1"/>
          </p:cNvSpPr>
          <p:nvPr>
            <p:ph type="title"/>
          </p:nvPr>
        </p:nvSpPr>
        <p:spPr/>
        <p:txBody>
          <a:bodyPr>
            <a:normAutofit/>
          </a:bodyPr>
          <a:lstStyle/>
          <a:p>
            <a:r>
              <a:rPr lang="en-GB" sz="3600" b="1" dirty="0">
                <a:latin typeface="Calibri" panose="020F0502020204030204" pitchFamily="34" charset="0"/>
                <a:cs typeface="Calibri" panose="020F0502020204030204" pitchFamily="34" charset="0"/>
              </a:rPr>
              <a:t>RENEWED EMPHASIS IN 2024-25</a:t>
            </a:r>
            <a:endParaRPr lang="en-GB" sz="3600" b="1" dirty="0">
              <a:solidFill>
                <a:srgbClr val="FF0000"/>
              </a:solidFill>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4A0854BC-6851-0AEF-E7B6-7370DD23B392}"/>
              </a:ext>
            </a:extLst>
          </p:cNvPr>
          <p:cNvSpPr>
            <a:spLocks noGrp="1"/>
          </p:cNvSpPr>
          <p:nvPr>
            <p:ph idx="1"/>
          </p:nvPr>
        </p:nvSpPr>
        <p:spPr>
          <a:xfrm>
            <a:off x="838199" y="1297460"/>
            <a:ext cx="10641227" cy="5195416"/>
          </a:xfrm>
          <a:solidFill>
            <a:schemeClr val="accent6">
              <a:lumMod val="20000"/>
              <a:lumOff val="80000"/>
            </a:schemeClr>
          </a:solidFill>
          <a:ln>
            <a:solidFill>
              <a:schemeClr val="accent1"/>
            </a:solidFill>
          </a:ln>
        </p:spPr>
        <p:txBody>
          <a:bodyPr anchor="ctr">
            <a:noAutofit/>
          </a:bodyPr>
          <a:lstStyle/>
          <a:p>
            <a:r>
              <a:rPr lang="en-GB" dirty="0">
                <a:latin typeface="Calibri" panose="020F0502020204030204" pitchFamily="34" charset="0"/>
                <a:cs typeface="Calibri" panose="020F0502020204030204" pitchFamily="34" charset="0"/>
              </a:rPr>
              <a:t>Virtually no global progress on reducing inequality since 2015</a:t>
            </a:r>
          </a:p>
          <a:p>
            <a:r>
              <a:rPr lang="en-GB" dirty="0">
                <a:latin typeface="Calibri" panose="020F0502020204030204" pitchFamily="34" charset="0"/>
                <a:cs typeface="Calibri" panose="020F0502020204030204" pitchFamily="34" charset="0"/>
              </a:rPr>
              <a:t>Latest progress report on SDGs from UN Secretary General shows that SDG10 is among the three worst performing SDGs (even in a context where almost all are not on track)</a:t>
            </a:r>
          </a:p>
          <a:p>
            <a:r>
              <a:rPr lang="en-GB" dirty="0">
                <a:latin typeface="Calibri" panose="020F0502020204030204" pitchFamily="34" charset="0"/>
                <a:cs typeface="Calibri" panose="020F0502020204030204" pitchFamily="34" charset="0"/>
              </a:rPr>
              <a:t>So renewed emphasis on accelerating progress in 2024-25 – UN and World Bank moving to measuring genuine inequality including the rich (Gini coefficient), new World Bank target to end extreme inequality</a:t>
            </a:r>
          </a:p>
          <a:p>
            <a:r>
              <a:rPr lang="en-GB" dirty="0">
                <a:latin typeface="Calibri" panose="020F0502020204030204" pitchFamily="34" charset="0"/>
                <a:cs typeface="Calibri" panose="020F0502020204030204" pitchFamily="34" charset="0"/>
              </a:rPr>
              <a:t>African Union also introduced anti-inequality target (reduce inequality by 15% during 2024-2033) in 10-year plan for Agenda 2063</a:t>
            </a:r>
          </a:p>
        </p:txBody>
      </p:sp>
      <p:pic>
        <p:nvPicPr>
          <p:cNvPr id="1026" name="Picture 2" descr="Development Finance International">
            <a:extLst>
              <a:ext uri="{FF2B5EF4-FFF2-40B4-BE49-F238E27FC236}">
                <a16:creationId xmlns:a16="http://schemas.microsoft.com/office/drawing/2014/main" id="{2ADB0C23-C6D7-2370-50BB-579E51289E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768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0374D-7DD1-DDD9-FF88-66A011DB8C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A82D43-83A8-D6F5-60B6-6E8F77FC1CDB}"/>
              </a:ext>
            </a:extLst>
          </p:cNvPr>
          <p:cNvSpPr>
            <a:spLocks noGrp="1"/>
          </p:cNvSpPr>
          <p:nvPr>
            <p:ph type="title"/>
          </p:nvPr>
        </p:nvSpPr>
        <p:spPr/>
        <p:txBody>
          <a:bodyPr>
            <a:normAutofit/>
          </a:bodyPr>
          <a:lstStyle/>
          <a:p>
            <a:r>
              <a:rPr lang="en-GB" sz="3600" b="1" dirty="0">
                <a:latin typeface="Calibri" panose="020F0502020204030204" pitchFamily="34" charset="0"/>
                <a:cs typeface="Calibri" panose="020F0502020204030204" pitchFamily="34" charset="0"/>
              </a:rPr>
              <a:t>WHY SHOULD THE G20 CARE ? </a:t>
            </a:r>
            <a:endParaRPr lang="en-GB" sz="3600" b="1" dirty="0">
              <a:solidFill>
                <a:srgbClr val="FF0000"/>
              </a:solidFill>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06B34A41-B6C8-E4BE-A72B-9CF45EDDBB75}"/>
              </a:ext>
            </a:extLst>
          </p:cNvPr>
          <p:cNvSpPr>
            <a:spLocks noGrp="1"/>
          </p:cNvSpPr>
          <p:nvPr>
            <p:ph idx="1"/>
          </p:nvPr>
        </p:nvSpPr>
        <p:spPr>
          <a:xfrm>
            <a:off x="838199" y="1297460"/>
            <a:ext cx="10641227" cy="5195416"/>
          </a:xfrm>
          <a:solidFill>
            <a:schemeClr val="accent6">
              <a:lumMod val="20000"/>
              <a:lumOff val="80000"/>
            </a:schemeClr>
          </a:solidFill>
          <a:ln>
            <a:solidFill>
              <a:schemeClr val="accent1"/>
            </a:solidFill>
          </a:ln>
        </p:spPr>
        <p:txBody>
          <a:bodyPr anchor="ctr">
            <a:noAutofit/>
          </a:bodyPr>
          <a:lstStyle/>
          <a:p>
            <a:r>
              <a:rPr lang="en-GB" b="1" u="sng" dirty="0">
                <a:latin typeface="Calibri" panose="020F0502020204030204" pitchFamily="34" charset="0"/>
                <a:cs typeface="Calibri" panose="020F0502020204030204" pitchFamily="34" charset="0"/>
              </a:rPr>
              <a:t>G20 core mandate: global financial stability and growth</a:t>
            </a:r>
          </a:p>
          <a:p>
            <a:r>
              <a:rPr lang="en-GB" b="1" dirty="0">
                <a:latin typeface="Calibri" panose="020F0502020204030204" pitchFamily="34" charset="0"/>
                <a:cs typeface="Calibri" panose="020F0502020204030204" pitchFamily="34" charset="0"/>
              </a:rPr>
              <a:t>Growth:</a:t>
            </a:r>
          </a:p>
          <a:p>
            <a:pPr lvl="1"/>
            <a:r>
              <a:rPr lang="en-GB" dirty="0">
                <a:latin typeface="Calibri" panose="020F0502020204030204" pitchFamily="34" charset="0"/>
                <a:cs typeface="Calibri" panose="020F0502020204030204" pitchFamily="34" charset="0"/>
              </a:rPr>
              <a:t>Wide range of research showing that </a:t>
            </a:r>
            <a:r>
              <a:rPr lang="en-GB" b="1" dirty="0">
                <a:latin typeface="Calibri" panose="020F0502020204030204" pitchFamily="34" charset="0"/>
                <a:cs typeface="Calibri" panose="020F0502020204030204" pitchFamily="34" charset="0"/>
              </a:rPr>
              <a:t>inequality (Gini above 0.27-0.3) undermines growth</a:t>
            </a:r>
            <a:r>
              <a:rPr lang="en-GB" dirty="0">
                <a:latin typeface="Calibri" panose="020F0502020204030204" pitchFamily="34" charset="0"/>
                <a:cs typeface="Calibri" panose="020F0502020204030204" pitchFamily="34" charset="0"/>
              </a:rPr>
              <a:t>. </a:t>
            </a:r>
          </a:p>
          <a:p>
            <a:pPr lvl="1"/>
            <a:r>
              <a:rPr lang="en-GB" dirty="0">
                <a:latin typeface="Calibri" panose="020F0502020204030204" pitchFamily="34" charset="0"/>
                <a:cs typeface="Calibri" panose="020F0502020204030204" pitchFamily="34" charset="0"/>
              </a:rPr>
              <a:t>Global forecasts show future period of stagnant or very low growth – 2% in OECD, 4% in Africa. </a:t>
            </a:r>
          </a:p>
          <a:p>
            <a:pPr lvl="1"/>
            <a:r>
              <a:rPr lang="en-GB" b="1" dirty="0">
                <a:latin typeface="Calibri" panose="020F0502020204030204" pitchFamily="34" charset="0"/>
                <a:cs typeface="Calibri" panose="020F0502020204030204" pitchFamily="34" charset="0"/>
              </a:rPr>
              <a:t>Can more than double per capita real growth if reduced inequality</a:t>
            </a:r>
          </a:p>
          <a:p>
            <a:r>
              <a:rPr lang="en-GB" b="1" dirty="0">
                <a:latin typeface="Calibri" panose="020F0502020204030204" pitchFamily="34" charset="0"/>
                <a:cs typeface="Calibri" panose="020F0502020204030204" pitchFamily="34" charset="0"/>
              </a:rPr>
              <a:t>Extreme inequality also exacerbates financial instability</a:t>
            </a:r>
            <a:r>
              <a:rPr lang="en-GB" dirty="0">
                <a:latin typeface="Calibri" panose="020F0502020204030204" pitchFamily="34" charset="0"/>
                <a:cs typeface="Calibri" panose="020F0502020204030204" pitchFamily="34" charset="0"/>
              </a:rPr>
              <a:t> – wealthy people looking for high-risk returns are what cause crises</a:t>
            </a:r>
          </a:p>
          <a:p>
            <a:r>
              <a:rPr lang="en-GB" dirty="0">
                <a:latin typeface="Calibri" panose="020F0502020204030204" pitchFamily="34" charset="0"/>
                <a:cs typeface="Calibri" panose="020F0502020204030204" pitchFamily="34" charset="0"/>
              </a:rPr>
              <a:t>So new focus on discussing measures to tackle inequality (especially progressive taxes) in G20, especially led by Brazil and now South Africa</a:t>
            </a:r>
          </a:p>
        </p:txBody>
      </p:sp>
      <p:pic>
        <p:nvPicPr>
          <p:cNvPr id="1026" name="Picture 2" descr="Development Finance International">
            <a:extLst>
              <a:ext uri="{FF2B5EF4-FFF2-40B4-BE49-F238E27FC236}">
                <a16:creationId xmlns:a16="http://schemas.microsoft.com/office/drawing/2014/main" id="{B3FE43B8-F68F-644A-E031-6B426ED135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7977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ADA6E16-535D-AD0B-5CA0-BD1B9AA964BC}"/>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B906604-8362-3B4B-7A86-F6282DFF4218}"/>
              </a:ext>
            </a:extLst>
          </p:cNvPr>
          <p:cNvSpPr>
            <a:spLocks noGrp="1"/>
          </p:cNvSpPr>
          <p:nvPr>
            <p:ph type="title"/>
          </p:nvPr>
        </p:nvSpPr>
        <p:spPr>
          <a:xfrm>
            <a:off x="2026693" y="1030406"/>
            <a:ext cx="8147713" cy="3081242"/>
          </a:xfrm>
        </p:spPr>
        <p:txBody>
          <a:bodyPr vert="horz" lIns="91440" tIns="45720" rIns="91440" bIns="45720" rtlCol="0" anchor="ctr">
            <a:normAutofit/>
          </a:bodyPr>
          <a:lstStyle/>
          <a:p>
            <a:pPr algn="ctr"/>
            <a:r>
              <a:rPr lang="en-US" sz="4800" dirty="0">
                <a:solidFill>
                  <a:srgbClr val="FFFFFF"/>
                </a:solidFill>
              </a:rPr>
              <a:t>2</a:t>
            </a:r>
            <a:r>
              <a:rPr lang="en-US" sz="4800" kern="1200" dirty="0">
                <a:solidFill>
                  <a:srgbClr val="FFFFFF"/>
                </a:solidFill>
                <a:latin typeface="+mj-lt"/>
                <a:ea typeface="+mj-ea"/>
                <a:cs typeface="+mj-cs"/>
              </a:rPr>
              <a:t>. WHAT HAS BEEN DONE </a:t>
            </a:r>
            <a:br>
              <a:rPr lang="en-US" sz="4800" kern="1200" dirty="0">
                <a:solidFill>
                  <a:srgbClr val="FFFFFF"/>
                </a:solidFill>
                <a:latin typeface="+mj-lt"/>
                <a:ea typeface="+mj-ea"/>
                <a:cs typeface="+mj-cs"/>
              </a:rPr>
            </a:br>
            <a:r>
              <a:rPr lang="en-US" sz="4800" kern="1200" dirty="0">
                <a:solidFill>
                  <a:srgbClr val="FFFFFF"/>
                </a:solidFill>
                <a:latin typeface="+mj-lt"/>
                <a:ea typeface="+mj-ea"/>
                <a:cs typeface="+mj-cs"/>
              </a:rPr>
              <a:t>TO FIGHT INEQUALITY ? </a:t>
            </a:r>
          </a:p>
        </p:txBody>
      </p:sp>
      <p:sp>
        <p:nvSpPr>
          <p:cNvPr id="3" name="Text Placeholder 2">
            <a:extLst>
              <a:ext uri="{FF2B5EF4-FFF2-40B4-BE49-F238E27FC236}">
                <a16:creationId xmlns:a16="http://schemas.microsoft.com/office/drawing/2014/main" id="{0D34DFEF-A3B6-2A61-ACE8-4CE611E95BA0}"/>
              </a:ext>
            </a:extLst>
          </p:cNvPr>
          <p:cNvSpPr>
            <a:spLocks noGrp="1"/>
          </p:cNvSpPr>
          <p:nvPr>
            <p:ph type="body" idx="1"/>
          </p:nvPr>
        </p:nvSpPr>
        <p:spPr>
          <a:xfrm>
            <a:off x="1559943" y="5171093"/>
            <a:ext cx="9078628" cy="860620"/>
          </a:xfrm>
        </p:spPr>
        <p:txBody>
          <a:bodyPr vert="horz" lIns="91440" tIns="45720" rIns="91440" bIns="45720" rtlCol="0" anchor="ctr">
            <a:normAutofit/>
          </a:bodyPr>
          <a:lstStyle/>
          <a:p>
            <a:pPr algn="ctr"/>
            <a:endParaRPr lang="en-US" sz="2400" kern="1200">
              <a:solidFill>
                <a:srgbClr val="FFFFFF"/>
              </a:solidFill>
              <a:latin typeface="+mn-lt"/>
              <a:ea typeface="+mn-ea"/>
              <a:cs typeface="+mn-cs"/>
            </a:endParaRPr>
          </a:p>
        </p:txBody>
      </p:sp>
      <p:pic>
        <p:nvPicPr>
          <p:cNvPr id="4" name="Picture 2" descr="Development Finance International">
            <a:extLst>
              <a:ext uri="{FF2B5EF4-FFF2-40B4-BE49-F238E27FC236}">
                <a16:creationId xmlns:a16="http://schemas.microsoft.com/office/drawing/2014/main" id="{562B203B-ED95-C2EC-1F34-0133E9A163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38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5C97D-EDEF-5C28-9656-129F666F47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EF364A-CB97-BCFE-A0F5-BD0C807FE80D}"/>
              </a:ext>
            </a:extLst>
          </p:cNvPr>
          <p:cNvSpPr>
            <a:spLocks noGrp="1"/>
          </p:cNvSpPr>
          <p:nvPr>
            <p:ph type="title"/>
          </p:nvPr>
        </p:nvSpPr>
        <p:spPr/>
        <p:txBody>
          <a:bodyPr>
            <a:normAutofit/>
          </a:bodyPr>
          <a:lstStyle/>
          <a:p>
            <a:r>
              <a:rPr lang="en-GB" sz="3600" b="1" dirty="0">
                <a:latin typeface="Calibri" panose="020F0502020204030204" pitchFamily="34" charset="0"/>
                <a:cs typeface="Calibri" panose="020F0502020204030204" pitchFamily="34" charset="0"/>
              </a:rPr>
              <a:t>WHICH POLICY MEASURES REDUCE INEQUALITY ? </a:t>
            </a:r>
            <a:endParaRPr lang="en-GB" sz="3600" b="1" dirty="0">
              <a:solidFill>
                <a:srgbClr val="FF0000"/>
              </a:solidFill>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6FFE7567-4B53-208F-5865-CAFA72046A4C}"/>
              </a:ext>
            </a:extLst>
          </p:cNvPr>
          <p:cNvSpPr>
            <a:spLocks noGrp="1"/>
          </p:cNvSpPr>
          <p:nvPr>
            <p:ph idx="1"/>
          </p:nvPr>
        </p:nvSpPr>
        <p:spPr>
          <a:xfrm>
            <a:off x="838199" y="1297460"/>
            <a:ext cx="10641227" cy="5195416"/>
          </a:xfrm>
          <a:solidFill>
            <a:schemeClr val="accent6">
              <a:lumMod val="20000"/>
              <a:lumOff val="80000"/>
            </a:schemeClr>
          </a:solidFill>
          <a:ln>
            <a:solidFill>
              <a:schemeClr val="accent1"/>
            </a:solidFill>
          </a:ln>
        </p:spPr>
        <p:txBody>
          <a:bodyPr anchor="ctr">
            <a:noAutofit/>
          </a:bodyPr>
          <a:lstStyle/>
          <a:p>
            <a:r>
              <a:rPr lang="en-GB" u="sng" dirty="0">
                <a:latin typeface="Calibri" panose="020F0502020204030204" pitchFamily="34" charset="0"/>
                <a:cs typeface="Calibri" panose="020F0502020204030204" pitchFamily="34" charset="0"/>
              </a:rPr>
              <a:t>We know that high inequality is not inevitable: it is a policy choice. Many countries have managed to reduce inequality sharply</a:t>
            </a:r>
          </a:p>
          <a:p>
            <a:r>
              <a:rPr lang="en-GB" dirty="0">
                <a:latin typeface="Calibri" panose="020F0502020204030204" pitchFamily="34" charset="0"/>
                <a:cs typeface="Calibri" panose="020F0502020204030204" pitchFamily="34" charset="0"/>
              </a:rPr>
              <a:t>We know which policies reduce inequality:</a:t>
            </a:r>
          </a:p>
          <a:p>
            <a:pPr lvl="1"/>
            <a:r>
              <a:rPr lang="en-GB" dirty="0">
                <a:latin typeface="Calibri" panose="020F0502020204030204" pitchFamily="34" charset="0"/>
                <a:cs typeface="Calibri" panose="020F0502020204030204" pitchFamily="34" charset="0"/>
              </a:rPr>
              <a:t>Free public services (education, health, housing, social protection, water)</a:t>
            </a:r>
          </a:p>
          <a:p>
            <a:pPr lvl="1"/>
            <a:r>
              <a:rPr lang="en-GB" dirty="0">
                <a:latin typeface="Calibri" panose="020F0502020204030204" pitchFamily="34" charset="0"/>
                <a:cs typeface="Calibri" panose="020F0502020204030204" pitchFamily="34" charset="0"/>
              </a:rPr>
              <a:t>Progressive taxation where the wealthy and corporations pay their fair share of taxes</a:t>
            </a:r>
          </a:p>
          <a:p>
            <a:pPr lvl="1"/>
            <a:r>
              <a:rPr lang="en-GB" dirty="0">
                <a:latin typeface="Calibri" panose="020F0502020204030204" pitchFamily="34" charset="0"/>
                <a:cs typeface="Calibri" panose="020F0502020204030204" pitchFamily="34" charset="0"/>
              </a:rPr>
              <a:t>Labour and union rights, collective bargaining, minimum wages</a:t>
            </a:r>
          </a:p>
          <a:p>
            <a:pPr lvl="1"/>
            <a:r>
              <a:rPr lang="en-GB" dirty="0">
                <a:latin typeface="Calibri" panose="020F0502020204030204" pitchFamily="34" charset="0"/>
                <a:cs typeface="Calibri" panose="020F0502020204030204" pitchFamily="34" charset="0"/>
              </a:rPr>
              <a:t>Structural policies to tackle inequality in access to capital (land, finance)</a:t>
            </a:r>
          </a:p>
          <a:p>
            <a:r>
              <a:rPr lang="en-GB" dirty="0">
                <a:latin typeface="Calibri" panose="020F0502020204030204" pitchFamily="34" charset="0"/>
                <a:cs typeface="Calibri" panose="020F0502020204030204" pitchFamily="34" charset="0"/>
              </a:rPr>
              <a:t>We know that reducing inequality of income and wealth between rich and poor, also sharply reduces gender and racial inequality (though additional policies are also needed to overcome historical legacies of discrimination)</a:t>
            </a:r>
          </a:p>
        </p:txBody>
      </p:sp>
      <p:pic>
        <p:nvPicPr>
          <p:cNvPr id="1026" name="Picture 2" descr="Development Finance International">
            <a:extLst>
              <a:ext uri="{FF2B5EF4-FFF2-40B4-BE49-F238E27FC236}">
                <a16:creationId xmlns:a16="http://schemas.microsoft.com/office/drawing/2014/main" id="{4D942C57-3540-F951-47FB-E8E6F23C58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155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F32F2-F7F1-3E95-0F34-F41A01A2F0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88CBEA-8B09-1086-DF6D-4576DE5A114B}"/>
              </a:ext>
            </a:extLst>
          </p:cNvPr>
          <p:cNvSpPr>
            <a:spLocks noGrp="1"/>
          </p:cNvSpPr>
          <p:nvPr>
            <p:ph type="title"/>
          </p:nvPr>
        </p:nvSpPr>
        <p:spPr>
          <a:xfrm>
            <a:off x="381177" y="83475"/>
            <a:ext cx="9921064" cy="1325563"/>
          </a:xfrm>
        </p:spPr>
        <p:txBody>
          <a:bodyPr>
            <a:normAutofit/>
          </a:bodyPr>
          <a:lstStyle/>
          <a:p>
            <a:r>
              <a:rPr lang="en-GB" sz="3400" b="1" dirty="0">
                <a:latin typeface="Calibri" panose="020F0502020204030204" pitchFamily="34" charset="0"/>
                <a:cs typeface="Calibri" panose="020F0502020204030204" pitchFamily="34" charset="0"/>
              </a:rPr>
              <a:t>WHAT ARE COUNTRIES DOING TO CUT INEQUALITY ?</a:t>
            </a:r>
          </a:p>
        </p:txBody>
      </p:sp>
      <p:sp>
        <p:nvSpPr>
          <p:cNvPr id="3" name="Text Placeholder 2">
            <a:extLst>
              <a:ext uri="{FF2B5EF4-FFF2-40B4-BE49-F238E27FC236}">
                <a16:creationId xmlns:a16="http://schemas.microsoft.com/office/drawing/2014/main" id="{58FCAD16-5DFD-8EA0-8B39-FA97DD4825D7}"/>
              </a:ext>
            </a:extLst>
          </p:cNvPr>
          <p:cNvSpPr>
            <a:spLocks noGrp="1"/>
          </p:cNvSpPr>
          <p:nvPr>
            <p:ph type="body" sz="quarter" idx="1"/>
          </p:nvPr>
        </p:nvSpPr>
        <p:spPr>
          <a:xfrm>
            <a:off x="795431" y="1306888"/>
            <a:ext cx="10601138" cy="1134040"/>
          </a:xfrm>
          <a:solidFill>
            <a:schemeClr val="accent6">
              <a:lumMod val="20000"/>
              <a:lumOff val="80000"/>
            </a:schemeClr>
          </a:solidFill>
          <a:ln>
            <a:solidFill>
              <a:schemeClr val="accent1"/>
            </a:solidFill>
          </a:ln>
        </p:spPr>
        <p:txBody>
          <a:bodyPr anchor="ctr">
            <a:noAutofit/>
          </a:bodyPr>
          <a:lstStyle/>
          <a:p>
            <a:r>
              <a:rPr lang="en-GB" sz="2800" b="0" dirty="0">
                <a:latin typeface="Calibri" panose="020F0502020204030204" pitchFamily="34" charset="0"/>
                <a:cs typeface="Calibri" panose="020F0502020204030204" pitchFamily="34" charset="0"/>
              </a:rPr>
              <a:t>Since 2015, DFI and Oxfam have analysed country policies to reduce inequality, focussing on public services; progressive taxation; and labour rights, through the Commitment to Reducing Inequality Index</a:t>
            </a:r>
          </a:p>
        </p:txBody>
      </p:sp>
      <p:pic>
        <p:nvPicPr>
          <p:cNvPr id="1026" name="Picture 2" descr="Development Finance International">
            <a:extLst>
              <a:ext uri="{FF2B5EF4-FFF2-40B4-BE49-F238E27FC236}">
                <a16:creationId xmlns:a16="http://schemas.microsoft.com/office/drawing/2014/main" id="{92038AB1-E290-4FE3-94AB-2C02D1CA70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
        <p:nvSpPr>
          <p:cNvPr id="13" name="Text Placeholder 2">
            <a:extLst>
              <a:ext uri="{FF2B5EF4-FFF2-40B4-BE49-F238E27FC236}">
                <a16:creationId xmlns:a16="http://schemas.microsoft.com/office/drawing/2014/main" id="{A42AD190-465B-C7D3-B919-2B6A5A1CE5FC}"/>
              </a:ext>
            </a:extLst>
          </p:cNvPr>
          <p:cNvSpPr txBox="1">
            <a:spLocks/>
          </p:cNvSpPr>
          <p:nvPr/>
        </p:nvSpPr>
        <p:spPr>
          <a:xfrm>
            <a:off x="836608" y="2671252"/>
            <a:ext cx="10412411" cy="2472565"/>
          </a:xfrm>
          <a:prstGeom prst="rect">
            <a:avLst/>
          </a:prstGeom>
          <a:solidFill>
            <a:schemeClr val="accent6">
              <a:lumMod val="20000"/>
              <a:lumOff val="80000"/>
            </a:schemeClr>
          </a:solidFill>
          <a:ln>
            <a:solidFill>
              <a:schemeClr val="accent1"/>
            </a:solidFill>
          </a:ln>
        </p:spPr>
        <p:txBody>
          <a:bodyPr vert="horz" lIns="91440" tIns="45720" rIns="91440" bIns="45720" rtlCol="0" anchor="ctr">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sz="2800" dirty="0">
                <a:latin typeface="Calibri" panose="020F0502020204030204" pitchFamily="34" charset="0"/>
                <a:cs typeface="Calibri" panose="020F0502020204030204" pitchFamily="34" charset="0"/>
              </a:rPr>
              <a:t>CRI has become a widely used tool : </a:t>
            </a:r>
            <a:r>
              <a:rPr lang="en-GB" sz="2800" b="0" dirty="0">
                <a:latin typeface="Calibri" panose="020F0502020204030204" pitchFamily="34" charset="0"/>
                <a:cs typeface="Calibri" panose="020F0502020204030204" pitchFamily="34" charset="0"/>
              </a:rPr>
              <a:t>used by IMF to assess inclusive growth efforts, Addis Tax Initiative to assess progressive taxation, Allianz to assess government policies to support sustainable investment, multiple development partners to assess government commitment to reducing inequality, CSOs/faith movements/unions to push for more progress globally, regionally and nationally – today in Malawi</a:t>
            </a:r>
          </a:p>
        </p:txBody>
      </p:sp>
      <p:sp>
        <p:nvSpPr>
          <p:cNvPr id="14" name="Text Placeholder 2">
            <a:extLst>
              <a:ext uri="{FF2B5EF4-FFF2-40B4-BE49-F238E27FC236}">
                <a16:creationId xmlns:a16="http://schemas.microsoft.com/office/drawing/2014/main" id="{7E6825F3-01B2-CF40-0DC8-76BBEC87B871}"/>
              </a:ext>
            </a:extLst>
          </p:cNvPr>
          <p:cNvSpPr txBox="1">
            <a:spLocks/>
          </p:cNvSpPr>
          <p:nvPr/>
        </p:nvSpPr>
        <p:spPr>
          <a:xfrm>
            <a:off x="836609" y="5374141"/>
            <a:ext cx="10412411" cy="823912"/>
          </a:xfrm>
          <a:prstGeom prst="rect">
            <a:avLst/>
          </a:prstGeom>
          <a:solidFill>
            <a:schemeClr val="accent6">
              <a:lumMod val="20000"/>
              <a:lumOff val="80000"/>
            </a:schemeClr>
          </a:solidFill>
          <a:ln>
            <a:solidFill>
              <a:schemeClr val="accent1"/>
            </a:solidFill>
          </a:ln>
        </p:spPr>
        <p:txBody>
          <a:bodyPr vert="horz" lIns="91440" tIns="45720" rIns="91440" bIns="4572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sz="2800" dirty="0">
                <a:latin typeface="Calibri" panose="020F0502020204030204" pitchFamily="34" charset="0"/>
                <a:cs typeface="Calibri" panose="020F0502020204030204" pitchFamily="34" charset="0"/>
              </a:rPr>
              <a:t>What are the key conclusions of this decade of analysis ? </a:t>
            </a:r>
          </a:p>
        </p:txBody>
      </p:sp>
    </p:spTree>
    <p:extLst>
      <p:ext uri="{BB962C8B-B14F-4D97-AF65-F5344CB8AC3E}">
        <p14:creationId xmlns:p14="http://schemas.microsoft.com/office/powerpoint/2010/main" val="27195464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ABACE-0834-91DF-379B-660F134DA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107FF8-5CBB-6ACE-04CE-3C6BDF1E70D4}"/>
              </a:ext>
            </a:extLst>
          </p:cNvPr>
          <p:cNvSpPr>
            <a:spLocks noGrp="1"/>
          </p:cNvSpPr>
          <p:nvPr>
            <p:ph type="title"/>
          </p:nvPr>
        </p:nvSpPr>
        <p:spPr>
          <a:xfrm>
            <a:off x="381177" y="83475"/>
            <a:ext cx="9921064" cy="1325563"/>
          </a:xfrm>
        </p:spPr>
        <p:txBody>
          <a:bodyPr>
            <a:normAutofit/>
          </a:bodyPr>
          <a:lstStyle/>
          <a:p>
            <a:r>
              <a:rPr lang="en-GB" sz="3400" b="1" dirty="0">
                <a:latin typeface="Calibri" panose="020F0502020204030204" pitchFamily="34" charset="0"/>
                <a:cs typeface="Calibri" panose="020F0502020204030204" pitchFamily="34" charset="0"/>
              </a:rPr>
              <a:t>WHAT HAVE COUNTRIES DONE ?</a:t>
            </a:r>
          </a:p>
        </p:txBody>
      </p:sp>
      <p:sp>
        <p:nvSpPr>
          <p:cNvPr id="3" name="Text Placeholder 2">
            <a:extLst>
              <a:ext uri="{FF2B5EF4-FFF2-40B4-BE49-F238E27FC236}">
                <a16:creationId xmlns:a16="http://schemas.microsoft.com/office/drawing/2014/main" id="{9DACB6E9-4AC9-7386-5598-52C92C389377}"/>
              </a:ext>
            </a:extLst>
          </p:cNvPr>
          <p:cNvSpPr>
            <a:spLocks noGrp="1"/>
          </p:cNvSpPr>
          <p:nvPr>
            <p:ph type="body" sz="quarter" idx="1"/>
          </p:nvPr>
        </p:nvSpPr>
        <p:spPr>
          <a:xfrm>
            <a:off x="795431" y="957457"/>
            <a:ext cx="10453587" cy="2990527"/>
          </a:xfrm>
          <a:solidFill>
            <a:schemeClr val="accent6">
              <a:lumMod val="20000"/>
              <a:lumOff val="80000"/>
            </a:schemeClr>
          </a:solidFill>
          <a:ln>
            <a:solidFill>
              <a:schemeClr val="accent1"/>
            </a:solidFill>
          </a:ln>
        </p:spPr>
        <p:txBody>
          <a:bodyPr anchor="ctr">
            <a:noAutofit/>
          </a:bodyPr>
          <a:lstStyle/>
          <a:p>
            <a:r>
              <a:rPr lang="en-GB" dirty="0">
                <a:latin typeface="Calibri" panose="020F0502020204030204" pitchFamily="34" charset="0"/>
                <a:cs typeface="Calibri" panose="020F0502020204030204" pitchFamily="34" charset="0"/>
              </a:rPr>
              <a:t>PRE-COVID:</a:t>
            </a:r>
          </a:p>
          <a:p>
            <a:r>
              <a:rPr lang="en-GB" b="0" dirty="0">
                <a:latin typeface="Calibri" panose="020F0502020204030204" pitchFamily="34" charset="0"/>
                <a:cs typeface="Calibri" panose="020F0502020204030204" pitchFamily="34" charset="0"/>
              </a:rPr>
              <a:t>Globally, countries increased share of budgets on public services, with Africa leading the way (↑ 2.3%). As a result, access of the poor rose and inequality reduced by one quarter (previously only one-fifth)</a:t>
            </a:r>
          </a:p>
          <a:p>
            <a:r>
              <a:rPr lang="en-GB" b="0" dirty="0">
                <a:latin typeface="Calibri" panose="020F0502020204030204" pitchFamily="34" charset="0"/>
                <a:cs typeface="Calibri" panose="020F0502020204030204" pitchFamily="34" charset="0"/>
              </a:rPr>
              <a:t>Tax systems (which were exacerbating inequality in 2015) became virtually neutral in impact by 2020 – due to higher collection of existing progressive taxes</a:t>
            </a:r>
          </a:p>
          <a:p>
            <a:r>
              <a:rPr lang="en-GB" b="0" dirty="0">
                <a:latin typeface="Calibri" panose="020F0502020204030204" pitchFamily="34" charset="0"/>
                <a:cs typeface="Calibri" panose="020F0502020204030204" pitchFamily="34" charset="0"/>
              </a:rPr>
              <a:t>Labour rights had improved somewhat (especially for women) and minimum wages had risen as % of GDP, resulting in a  small fall in wage inequality</a:t>
            </a:r>
          </a:p>
        </p:txBody>
      </p:sp>
      <p:pic>
        <p:nvPicPr>
          <p:cNvPr id="1026" name="Picture 2" descr="Development Finance International">
            <a:extLst>
              <a:ext uri="{FF2B5EF4-FFF2-40B4-BE49-F238E27FC236}">
                <a16:creationId xmlns:a16="http://schemas.microsoft.com/office/drawing/2014/main" id="{CB90B37D-D75A-4DC2-9F46-28EC4F158D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2">
            <a:extLst>
              <a:ext uri="{FF2B5EF4-FFF2-40B4-BE49-F238E27FC236}">
                <a16:creationId xmlns:a16="http://schemas.microsoft.com/office/drawing/2014/main" id="{69FEDDD8-7C21-270E-B8D4-EE73212AA4D2}"/>
              </a:ext>
            </a:extLst>
          </p:cNvPr>
          <p:cNvSpPr txBox="1">
            <a:spLocks/>
          </p:cNvSpPr>
          <p:nvPr/>
        </p:nvSpPr>
        <p:spPr>
          <a:xfrm>
            <a:off x="836607" y="4028303"/>
            <a:ext cx="10412411" cy="2746221"/>
          </a:xfrm>
          <a:prstGeom prst="rect">
            <a:avLst/>
          </a:prstGeom>
          <a:solidFill>
            <a:schemeClr val="accent6">
              <a:lumMod val="20000"/>
              <a:lumOff val="80000"/>
            </a:schemeClr>
          </a:solidFill>
          <a:ln>
            <a:solidFill>
              <a:schemeClr val="accent1"/>
            </a:solidFill>
          </a:ln>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a:latin typeface="Calibri" panose="020F0502020204030204" pitchFamily="34" charset="0"/>
                <a:cs typeface="Calibri" panose="020F0502020204030204" pitchFamily="34" charset="0"/>
              </a:rPr>
              <a:t>POST-COVID:</a:t>
            </a:r>
          </a:p>
          <a:p>
            <a:r>
              <a:rPr lang="en-GB" b="0" dirty="0">
                <a:latin typeface="Calibri" panose="020F0502020204030204" pitchFamily="34" charset="0"/>
                <a:cs typeface="Calibri" panose="020F0502020204030204" pitchFamily="34" charset="0"/>
              </a:rPr>
              <a:t>Growing debt service and austerity have cut public services shares of budgets –back to 2015 levels – and therefore reduced access and impact on inequality</a:t>
            </a:r>
          </a:p>
          <a:p>
            <a:r>
              <a:rPr lang="en-GB" b="0" dirty="0">
                <a:latin typeface="Calibri" panose="020F0502020204030204" pitchFamily="34" charset="0"/>
                <a:cs typeface="Calibri" panose="020F0502020204030204" pitchFamily="34" charset="0"/>
              </a:rPr>
              <a:t>Tax systems have become less progressive (more reliance on VAT) and are now once again exacerbating inequality in many G77 countries</a:t>
            </a:r>
          </a:p>
          <a:p>
            <a:r>
              <a:rPr lang="en-GB" b="0" dirty="0">
                <a:latin typeface="Calibri" panose="020F0502020204030204" pitchFamily="34" charset="0"/>
                <a:cs typeface="Calibri" panose="020F0502020204030204" pitchFamily="34" charset="0"/>
              </a:rPr>
              <a:t>Labour rights have worsened considerably and minimum wages fallen behind GDP, leading to a rise in wage inequality</a:t>
            </a:r>
          </a:p>
        </p:txBody>
      </p:sp>
    </p:spTree>
    <p:extLst>
      <p:ext uri="{BB962C8B-B14F-4D97-AF65-F5344CB8AC3E}">
        <p14:creationId xmlns:p14="http://schemas.microsoft.com/office/powerpoint/2010/main" val="3979243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6EDEB-86EC-14D7-4F8D-1CAEF898D6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A44C183-05F0-9B93-963D-E59D71951F10}"/>
              </a:ext>
            </a:extLst>
          </p:cNvPr>
          <p:cNvSpPr>
            <a:spLocks noGrp="1"/>
          </p:cNvSpPr>
          <p:nvPr>
            <p:ph type="title"/>
          </p:nvPr>
        </p:nvSpPr>
        <p:spPr/>
        <p:txBody>
          <a:bodyPr>
            <a:normAutofit/>
          </a:bodyPr>
          <a:lstStyle/>
          <a:p>
            <a:r>
              <a:rPr lang="en-GB" sz="3600" b="1" dirty="0">
                <a:latin typeface="Calibri" panose="020F0502020204030204" pitchFamily="34" charset="0"/>
                <a:cs typeface="Calibri" panose="020F0502020204030204" pitchFamily="34" charset="0"/>
              </a:rPr>
              <a:t>WHICH POLICY MEASURES REDUCE INEQUALITY ? </a:t>
            </a:r>
            <a:endParaRPr lang="en-GB" sz="3600" b="1" dirty="0">
              <a:solidFill>
                <a:srgbClr val="FF0000"/>
              </a:solidFill>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34B5FFC4-2EC5-A3FC-13F6-EA6C67D57BDF}"/>
              </a:ext>
            </a:extLst>
          </p:cNvPr>
          <p:cNvSpPr>
            <a:spLocks noGrp="1"/>
          </p:cNvSpPr>
          <p:nvPr>
            <p:ph idx="1"/>
          </p:nvPr>
        </p:nvSpPr>
        <p:spPr>
          <a:xfrm>
            <a:off x="838199" y="1297460"/>
            <a:ext cx="10641227" cy="5195416"/>
          </a:xfrm>
          <a:solidFill>
            <a:schemeClr val="accent6">
              <a:lumMod val="20000"/>
              <a:lumOff val="80000"/>
            </a:schemeClr>
          </a:solidFill>
          <a:ln>
            <a:solidFill>
              <a:schemeClr val="accent1"/>
            </a:solidFill>
          </a:ln>
        </p:spPr>
        <p:txBody>
          <a:bodyPr anchor="ctr">
            <a:noAutofit/>
          </a:bodyPr>
          <a:lstStyle/>
          <a:p>
            <a:r>
              <a:rPr lang="en-GB" sz="3200" dirty="0">
                <a:latin typeface="Calibri" panose="020F0502020204030204" pitchFamily="34" charset="0"/>
                <a:cs typeface="Calibri" panose="020F0502020204030204" pitchFamily="34" charset="0"/>
              </a:rPr>
              <a:t>Many positive country experiences leading to large reductions in inequality (Brazil, Colombia, Korea, Mauritius, Namibia, New Zealand, Sierra Leone, South Africa, Tanzania, Uruguay, Vietnam)</a:t>
            </a:r>
          </a:p>
          <a:p>
            <a:r>
              <a:rPr lang="en-GB" sz="3200" dirty="0">
                <a:latin typeface="Calibri" panose="020F0502020204030204" pitchFamily="34" charset="0"/>
                <a:cs typeface="Calibri" panose="020F0502020204030204" pitchFamily="34" charset="0"/>
              </a:rPr>
              <a:t>And many more country governments have been elected on promises to reduce inequality further (Chile, Mexico, Senegal, Lanka, Vietnam)</a:t>
            </a:r>
          </a:p>
          <a:p>
            <a:r>
              <a:rPr lang="en-GB" sz="3200" dirty="0">
                <a:latin typeface="Calibri" panose="020F0502020204030204" pitchFamily="34" charset="0"/>
                <a:cs typeface="Calibri" panose="020F0502020204030204" pitchFamily="34" charset="0"/>
              </a:rPr>
              <a:t>But becoming far more difficult for most countries to reduce inequality because of global barriers: role of G20 is to reduce and eliminate these</a:t>
            </a:r>
          </a:p>
        </p:txBody>
      </p:sp>
      <p:pic>
        <p:nvPicPr>
          <p:cNvPr id="1026" name="Picture 2" descr="Development Finance International">
            <a:extLst>
              <a:ext uri="{FF2B5EF4-FFF2-40B4-BE49-F238E27FC236}">
                <a16:creationId xmlns:a16="http://schemas.microsoft.com/office/drawing/2014/main" id="{76F51637-F37E-3433-6778-C468F51F0B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7757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2406583-BF51-DE77-B0F3-DD4951BE6CC1}"/>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1999"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12192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63054" y="-2653923"/>
            <a:ext cx="6858001" cy="12165846"/>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94763" y="0"/>
            <a:ext cx="6096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3"/>
            <a:ext cx="12182871"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7713" y="4049"/>
            <a:ext cx="10216576"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E1AEFF7-FBDA-D71B-B6B5-ACF20741CC4F}"/>
              </a:ext>
            </a:extLst>
          </p:cNvPr>
          <p:cNvSpPr>
            <a:spLocks noGrp="1"/>
          </p:cNvSpPr>
          <p:nvPr>
            <p:ph type="title"/>
          </p:nvPr>
        </p:nvSpPr>
        <p:spPr>
          <a:xfrm>
            <a:off x="2026693" y="1030406"/>
            <a:ext cx="8147713" cy="3081242"/>
          </a:xfrm>
        </p:spPr>
        <p:txBody>
          <a:bodyPr vert="horz" lIns="91440" tIns="45720" rIns="91440" bIns="45720" rtlCol="0" anchor="ctr">
            <a:normAutofit/>
          </a:bodyPr>
          <a:lstStyle/>
          <a:p>
            <a:pPr algn="ctr"/>
            <a:r>
              <a:rPr lang="en-US" sz="4800" dirty="0">
                <a:solidFill>
                  <a:srgbClr val="FFFFFF"/>
                </a:solidFill>
              </a:rPr>
              <a:t>3. WHAT THE G20 NEEDS TO DO TO CUT INEQUALITY</a:t>
            </a:r>
            <a:endParaRPr lang="en-US" sz="4800" kern="1200" dirty="0">
              <a:solidFill>
                <a:srgbClr val="FFFFFF"/>
              </a:solidFill>
              <a:latin typeface="+mj-lt"/>
              <a:ea typeface="+mj-ea"/>
              <a:cs typeface="+mj-cs"/>
            </a:endParaRPr>
          </a:p>
        </p:txBody>
      </p:sp>
      <p:sp>
        <p:nvSpPr>
          <p:cNvPr id="3" name="Text Placeholder 2">
            <a:extLst>
              <a:ext uri="{FF2B5EF4-FFF2-40B4-BE49-F238E27FC236}">
                <a16:creationId xmlns:a16="http://schemas.microsoft.com/office/drawing/2014/main" id="{F25E9C6B-90A4-E35E-4C0F-041A9C40756D}"/>
              </a:ext>
            </a:extLst>
          </p:cNvPr>
          <p:cNvSpPr>
            <a:spLocks noGrp="1"/>
          </p:cNvSpPr>
          <p:nvPr>
            <p:ph type="body" idx="1"/>
          </p:nvPr>
        </p:nvSpPr>
        <p:spPr>
          <a:xfrm>
            <a:off x="1559943" y="5171093"/>
            <a:ext cx="9078628" cy="860620"/>
          </a:xfrm>
        </p:spPr>
        <p:txBody>
          <a:bodyPr vert="horz" lIns="91440" tIns="45720" rIns="91440" bIns="45720" rtlCol="0" anchor="ctr">
            <a:normAutofit/>
          </a:bodyPr>
          <a:lstStyle/>
          <a:p>
            <a:pPr algn="ctr"/>
            <a:endParaRPr lang="en-US" sz="2400" kern="1200">
              <a:solidFill>
                <a:srgbClr val="FFFFFF"/>
              </a:solidFill>
              <a:latin typeface="+mn-lt"/>
              <a:ea typeface="+mn-ea"/>
              <a:cs typeface="+mn-cs"/>
            </a:endParaRPr>
          </a:p>
        </p:txBody>
      </p:sp>
      <p:pic>
        <p:nvPicPr>
          <p:cNvPr id="4" name="Picture 2" descr="Development Finance International">
            <a:extLst>
              <a:ext uri="{FF2B5EF4-FFF2-40B4-BE49-F238E27FC236}">
                <a16:creationId xmlns:a16="http://schemas.microsoft.com/office/drawing/2014/main" id="{3FF1DB35-5E2D-52E0-6FA7-638F39D43A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8711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4B271-F90E-FDB7-B13D-E66BB7A2FE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3E9760-95A3-A6E1-5216-8D599D2CE334}"/>
              </a:ext>
            </a:extLst>
          </p:cNvPr>
          <p:cNvSpPr>
            <a:spLocks noGrp="1"/>
          </p:cNvSpPr>
          <p:nvPr>
            <p:ph type="title"/>
          </p:nvPr>
        </p:nvSpPr>
        <p:spPr>
          <a:xfrm>
            <a:off x="838200" y="480306"/>
            <a:ext cx="10515600" cy="1325563"/>
          </a:xfrm>
        </p:spPr>
        <p:txBody>
          <a:bodyPr/>
          <a:lstStyle/>
          <a:p>
            <a:r>
              <a:rPr lang="en-GB" b="1" dirty="0">
                <a:latin typeface="Calibri" panose="020F0502020204030204" pitchFamily="34" charset="0"/>
                <a:cs typeface="Calibri" panose="020F0502020204030204" pitchFamily="34" charset="0"/>
              </a:rPr>
              <a:t>ENCOURAGE PROGRESSIVE TAX COLLECTION</a:t>
            </a:r>
          </a:p>
        </p:txBody>
      </p:sp>
      <p:sp>
        <p:nvSpPr>
          <p:cNvPr id="3" name="Text Placeholder 2">
            <a:extLst>
              <a:ext uri="{FF2B5EF4-FFF2-40B4-BE49-F238E27FC236}">
                <a16:creationId xmlns:a16="http://schemas.microsoft.com/office/drawing/2014/main" id="{0D5C464E-033E-1C52-1014-93396526EF1F}"/>
              </a:ext>
            </a:extLst>
          </p:cNvPr>
          <p:cNvSpPr>
            <a:spLocks noGrp="1"/>
          </p:cNvSpPr>
          <p:nvPr>
            <p:ph type="body" idx="1"/>
          </p:nvPr>
        </p:nvSpPr>
        <p:spPr>
          <a:solidFill>
            <a:schemeClr val="accent6">
              <a:lumMod val="20000"/>
              <a:lumOff val="80000"/>
            </a:schemeClr>
          </a:solidFill>
        </p:spPr>
        <p:txBody>
          <a:bodyPr anchor="ctr">
            <a:normAutofit/>
          </a:bodyPr>
          <a:lstStyle/>
          <a:p>
            <a:r>
              <a:rPr lang="en-GB" sz="2000" dirty="0">
                <a:latin typeface="Calibri" panose="020F0502020204030204" pitchFamily="34" charset="0"/>
                <a:cs typeface="Calibri" panose="020F0502020204030204" pitchFamily="34" charset="0"/>
              </a:rPr>
              <a:t>Global Tax Rules</a:t>
            </a:r>
          </a:p>
        </p:txBody>
      </p:sp>
      <p:graphicFrame>
        <p:nvGraphicFramePr>
          <p:cNvPr id="8" name="Content Placeholder 3">
            <a:extLst>
              <a:ext uri="{FF2B5EF4-FFF2-40B4-BE49-F238E27FC236}">
                <a16:creationId xmlns:a16="http://schemas.microsoft.com/office/drawing/2014/main" id="{3C7DF427-83C3-5605-D501-2CEA55767DBD}"/>
              </a:ext>
            </a:extLst>
          </p:cNvPr>
          <p:cNvGraphicFramePr>
            <a:graphicFrameLocks noGrp="1"/>
          </p:cNvGraphicFramePr>
          <p:nvPr>
            <p:ph sz="half" idx="2"/>
            <p:extLst>
              <p:ext uri="{D42A27DB-BD31-4B8C-83A1-F6EECF244321}">
                <p14:modId xmlns:p14="http://schemas.microsoft.com/office/powerpoint/2010/main" val="1049198620"/>
              </p:ext>
            </p:extLst>
          </p:nvPr>
        </p:nvGraphicFramePr>
        <p:xfrm>
          <a:off x="839788" y="2505075"/>
          <a:ext cx="5157787" cy="30761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Development Finance International">
            <a:extLst>
              <a:ext uri="{FF2B5EF4-FFF2-40B4-BE49-F238E27FC236}">
                <a16:creationId xmlns:a16="http://schemas.microsoft.com/office/drawing/2014/main" id="{5003CBC7-1761-A43A-B0C3-B8D624F69E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Content Placeholder 3">
            <a:extLst>
              <a:ext uri="{FF2B5EF4-FFF2-40B4-BE49-F238E27FC236}">
                <a16:creationId xmlns:a16="http://schemas.microsoft.com/office/drawing/2014/main" id="{2CE5FB51-60DA-1341-C8BE-B45E59A361DD}"/>
              </a:ext>
            </a:extLst>
          </p:cNvPr>
          <p:cNvGraphicFramePr>
            <a:graphicFrameLocks/>
          </p:cNvGraphicFramePr>
          <p:nvPr>
            <p:extLst>
              <p:ext uri="{D42A27DB-BD31-4B8C-83A1-F6EECF244321}">
                <p14:modId xmlns:p14="http://schemas.microsoft.com/office/powerpoint/2010/main" val="1232495914"/>
              </p:ext>
            </p:extLst>
          </p:nvPr>
        </p:nvGraphicFramePr>
        <p:xfrm>
          <a:off x="6172200" y="2505075"/>
          <a:ext cx="5157787" cy="30761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Text Placeholder 2">
            <a:extLst>
              <a:ext uri="{FF2B5EF4-FFF2-40B4-BE49-F238E27FC236}">
                <a16:creationId xmlns:a16="http://schemas.microsoft.com/office/drawing/2014/main" id="{4D11B87E-6992-8D6E-7B09-3A5F0F5B962C}"/>
              </a:ext>
            </a:extLst>
          </p:cNvPr>
          <p:cNvSpPr>
            <a:spLocks noGrp="1"/>
          </p:cNvSpPr>
          <p:nvPr>
            <p:ph type="body" sz="quarter" idx="3"/>
          </p:nvPr>
        </p:nvSpPr>
        <p:spPr>
          <a:xfrm>
            <a:off x="6172200" y="1681163"/>
            <a:ext cx="5183188" cy="823912"/>
          </a:xfrm>
          <a:solidFill>
            <a:schemeClr val="accent6">
              <a:lumMod val="20000"/>
              <a:lumOff val="80000"/>
            </a:schemeClr>
          </a:solidFill>
        </p:spPr>
        <p:txBody>
          <a:bodyPr anchor="ctr">
            <a:normAutofit/>
          </a:bodyPr>
          <a:lstStyle/>
          <a:p>
            <a:r>
              <a:rPr lang="en-GB" sz="2000" dirty="0">
                <a:latin typeface="Calibri" panose="020F0502020204030204" pitchFamily="34" charset="0"/>
                <a:cs typeface="Calibri" panose="020F0502020204030204" pitchFamily="34" charset="0"/>
              </a:rPr>
              <a:t>Bilateral Measures</a:t>
            </a:r>
          </a:p>
        </p:txBody>
      </p:sp>
      <p:grpSp>
        <p:nvGrpSpPr>
          <p:cNvPr id="4" name="Group 3">
            <a:extLst>
              <a:ext uri="{FF2B5EF4-FFF2-40B4-BE49-F238E27FC236}">
                <a16:creationId xmlns:a16="http://schemas.microsoft.com/office/drawing/2014/main" id="{829ED376-DC95-F6C1-3308-FED6AF74C6E7}"/>
              </a:ext>
            </a:extLst>
          </p:cNvPr>
          <p:cNvGrpSpPr/>
          <p:nvPr/>
        </p:nvGrpSpPr>
        <p:grpSpPr>
          <a:xfrm>
            <a:off x="3440907" y="5581263"/>
            <a:ext cx="5157787" cy="1216800"/>
            <a:chOff x="0" y="1935894"/>
            <a:chExt cx="5157787" cy="1216800"/>
          </a:xfrm>
        </p:grpSpPr>
        <p:sp>
          <p:nvSpPr>
            <p:cNvPr id="5" name="Rectangle: Rounded Corners 4">
              <a:extLst>
                <a:ext uri="{FF2B5EF4-FFF2-40B4-BE49-F238E27FC236}">
                  <a16:creationId xmlns:a16="http://schemas.microsoft.com/office/drawing/2014/main" id="{6CCAA996-1B0A-8D86-1D86-7072DF53C3DA}"/>
                </a:ext>
              </a:extLst>
            </p:cNvPr>
            <p:cNvSpPr/>
            <p:nvPr/>
          </p:nvSpPr>
          <p:spPr>
            <a:xfrm>
              <a:off x="0" y="1935894"/>
              <a:ext cx="5157787" cy="1216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6" name="Rectangle: Rounded Corners 4">
              <a:extLst>
                <a:ext uri="{FF2B5EF4-FFF2-40B4-BE49-F238E27FC236}">
                  <a16:creationId xmlns:a16="http://schemas.microsoft.com/office/drawing/2014/main" id="{A0AB6D7C-4A65-955D-5423-2A1213057B5C}"/>
                </a:ext>
              </a:extLst>
            </p:cNvPr>
            <p:cNvSpPr txBox="1"/>
            <p:nvPr/>
          </p:nvSpPr>
          <p:spPr>
            <a:xfrm>
              <a:off x="59399" y="1995293"/>
              <a:ext cx="5038989"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Provide capacity-building support to help countries to collect </a:t>
              </a:r>
              <a:r>
                <a:rPr lang="en-US" sz="1600" dirty="0">
                  <a:latin typeface="Calibri" panose="020F0502020204030204" pitchFamily="34" charset="0"/>
                  <a:cs typeface="Calibri" panose="020F0502020204030204" pitchFamily="34" charset="0"/>
                </a:rPr>
                <a:t>progressive taxes (Addis Tax Initiative, South-South)</a:t>
              </a:r>
              <a:endParaRPr lang="en-US" sz="1600" kern="1200" dirty="0">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433975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7DECA3-9EB7-FD3C-9B54-632576E7E1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127AF2-47C8-50CA-2CA2-6D7012D356C8}"/>
              </a:ext>
            </a:extLst>
          </p:cNvPr>
          <p:cNvSpPr>
            <a:spLocks noGrp="1"/>
          </p:cNvSpPr>
          <p:nvPr>
            <p:ph type="title"/>
          </p:nvPr>
        </p:nvSpPr>
        <p:spPr>
          <a:xfrm>
            <a:off x="838200" y="480306"/>
            <a:ext cx="10515600" cy="1325563"/>
          </a:xfrm>
        </p:spPr>
        <p:txBody>
          <a:bodyPr/>
          <a:lstStyle/>
          <a:p>
            <a:r>
              <a:rPr lang="en-GB" b="1" dirty="0">
                <a:latin typeface="Calibri" panose="020F0502020204030204" pitchFamily="34" charset="0"/>
                <a:cs typeface="Calibri" panose="020F0502020204030204" pitchFamily="34" charset="0"/>
              </a:rPr>
              <a:t>PROVIDE RELIEF ON DEBT BURDENS</a:t>
            </a:r>
          </a:p>
        </p:txBody>
      </p:sp>
      <p:sp>
        <p:nvSpPr>
          <p:cNvPr id="3" name="Text Placeholder 2">
            <a:extLst>
              <a:ext uri="{FF2B5EF4-FFF2-40B4-BE49-F238E27FC236}">
                <a16:creationId xmlns:a16="http://schemas.microsoft.com/office/drawing/2014/main" id="{8803B2A3-3AD5-2AC2-236D-2ED9AAD42637}"/>
              </a:ext>
            </a:extLst>
          </p:cNvPr>
          <p:cNvSpPr>
            <a:spLocks noGrp="1"/>
          </p:cNvSpPr>
          <p:nvPr>
            <p:ph type="body" idx="1"/>
          </p:nvPr>
        </p:nvSpPr>
        <p:spPr>
          <a:solidFill>
            <a:schemeClr val="accent6">
              <a:lumMod val="20000"/>
              <a:lumOff val="80000"/>
            </a:schemeClr>
          </a:solidFill>
        </p:spPr>
        <p:txBody>
          <a:bodyPr anchor="ctr">
            <a:normAutofit fontScale="92500"/>
          </a:bodyPr>
          <a:lstStyle/>
          <a:p>
            <a:r>
              <a:rPr lang="en-GB" sz="2000" dirty="0">
                <a:latin typeface="Calibri" panose="020F0502020204030204" pitchFamily="34" charset="0"/>
                <a:cs typeface="Calibri" panose="020F0502020204030204" pitchFamily="34" charset="0"/>
              </a:rPr>
              <a:t>COMPREHENSIVE DEBT RELIEF MEASURES</a:t>
            </a:r>
          </a:p>
          <a:p>
            <a:r>
              <a:rPr lang="en-GB" sz="1600" dirty="0">
                <a:latin typeface="Calibri" panose="020F0502020204030204" pitchFamily="34" charset="0"/>
                <a:cs typeface="Calibri" panose="020F0502020204030204" pitchFamily="34" charset="0"/>
              </a:rPr>
              <a:t>(for countries which don’t access markets constantly)</a:t>
            </a:r>
          </a:p>
        </p:txBody>
      </p:sp>
      <p:graphicFrame>
        <p:nvGraphicFramePr>
          <p:cNvPr id="8" name="Content Placeholder 3">
            <a:extLst>
              <a:ext uri="{FF2B5EF4-FFF2-40B4-BE49-F238E27FC236}">
                <a16:creationId xmlns:a16="http://schemas.microsoft.com/office/drawing/2014/main" id="{EC248252-05E3-A051-9AAA-2DEF96FC72F0}"/>
              </a:ext>
            </a:extLst>
          </p:cNvPr>
          <p:cNvGraphicFramePr>
            <a:graphicFrameLocks noGrp="1"/>
          </p:cNvGraphicFramePr>
          <p:nvPr>
            <p:ph sz="half" idx="2"/>
            <p:extLst>
              <p:ext uri="{D42A27DB-BD31-4B8C-83A1-F6EECF244321}">
                <p14:modId xmlns:p14="http://schemas.microsoft.com/office/powerpoint/2010/main" val="1937680302"/>
              </p:ext>
            </p:extLst>
          </p:nvPr>
        </p:nvGraphicFramePr>
        <p:xfrm>
          <a:off x="839788" y="2505075"/>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Development Finance International">
            <a:extLst>
              <a:ext uri="{FF2B5EF4-FFF2-40B4-BE49-F238E27FC236}">
                <a16:creationId xmlns:a16="http://schemas.microsoft.com/office/drawing/2014/main" id="{65DA75D7-1B8A-FF6A-4E8A-0D8F8D8884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Content Placeholder 3">
            <a:extLst>
              <a:ext uri="{FF2B5EF4-FFF2-40B4-BE49-F238E27FC236}">
                <a16:creationId xmlns:a16="http://schemas.microsoft.com/office/drawing/2014/main" id="{D1F9B302-D9FE-1407-4B59-16CFF1F00618}"/>
              </a:ext>
            </a:extLst>
          </p:cNvPr>
          <p:cNvGraphicFramePr>
            <a:graphicFrameLocks/>
          </p:cNvGraphicFramePr>
          <p:nvPr>
            <p:extLst>
              <p:ext uri="{D42A27DB-BD31-4B8C-83A1-F6EECF244321}">
                <p14:modId xmlns:p14="http://schemas.microsoft.com/office/powerpoint/2010/main" val="3732114147"/>
              </p:ext>
            </p:extLst>
          </p:nvPr>
        </p:nvGraphicFramePr>
        <p:xfrm>
          <a:off x="6172200" y="2505075"/>
          <a:ext cx="5492578" cy="36845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Text Placeholder 2">
            <a:extLst>
              <a:ext uri="{FF2B5EF4-FFF2-40B4-BE49-F238E27FC236}">
                <a16:creationId xmlns:a16="http://schemas.microsoft.com/office/drawing/2014/main" id="{AA246BB3-D766-94E2-E438-D74E238A006B}"/>
              </a:ext>
            </a:extLst>
          </p:cNvPr>
          <p:cNvSpPr>
            <a:spLocks noGrp="1"/>
          </p:cNvSpPr>
          <p:nvPr>
            <p:ph type="body" sz="quarter" idx="3"/>
          </p:nvPr>
        </p:nvSpPr>
        <p:spPr>
          <a:xfrm>
            <a:off x="6172199" y="1681163"/>
            <a:ext cx="5492579" cy="823912"/>
          </a:xfrm>
          <a:solidFill>
            <a:schemeClr val="accent6">
              <a:lumMod val="20000"/>
              <a:lumOff val="80000"/>
            </a:schemeClr>
          </a:solidFill>
        </p:spPr>
        <p:txBody>
          <a:bodyPr anchor="ctr">
            <a:normAutofit fontScale="92500"/>
          </a:bodyPr>
          <a:lstStyle/>
          <a:p>
            <a:r>
              <a:rPr lang="en-GB" sz="2000" dirty="0">
                <a:latin typeface="Calibri" panose="020F0502020204030204" pitchFamily="34" charset="0"/>
                <a:cs typeface="Calibri" panose="020F0502020204030204" pitchFamily="34" charset="0"/>
              </a:rPr>
              <a:t>COMPREHENSIVE STEPS TO CUT BORROWING COSTS</a:t>
            </a:r>
          </a:p>
          <a:p>
            <a:r>
              <a:rPr lang="en-GB" sz="1500" dirty="0">
                <a:latin typeface="Calibri" panose="020F0502020204030204" pitchFamily="34" charset="0"/>
                <a:cs typeface="Calibri" panose="020F0502020204030204" pitchFamily="34" charset="0"/>
              </a:rPr>
              <a:t>(for all countries </a:t>
            </a:r>
            <a:r>
              <a:rPr lang="en-GB" sz="1500" dirty="0" err="1">
                <a:latin typeface="Calibri" panose="020F0502020204030204" pitchFamily="34" charset="0"/>
                <a:cs typeface="Calibri" panose="020F0502020204030204" pitchFamily="34" charset="0"/>
              </a:rPr>
              <a:t>esp</a:t>
            </a:r>
            <a:r>
              <a:rPr lang="en-GB" sz="1500" dirty="0">
                <a:latin typeface="Calibri" panose="020F0502020204030204" pitchFamily="34" charset="0"/>
                <a:cs typeface="Calibri" panose="020F0502020204030204" pitchFamily="34" charset="0"/>
              </a:rPr>
              <a:t> those which need to continue accessing markets)</a:t>
            </a:r>
          </a:p>
        </p:txBody>
      </p:sp>
    </p:spTree>
    <p:extLst>
      <p:ext uri="{BB962C8B-B14F-4D97-AF65-F5344CB8AC3E}">
        <p14:creationId xmlns:p14="http://schemas.microsoft.com/office/powerpoint/2010/main" val="18175180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55553-2728-2261-2C1E-16C09B55062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9CCEF3B-CE2D-7360-2708-71731EDC5084}"/>
              </a:ext>
            </a:extLst>
          </p:cNvPr>
          <p:cNvSpPr>
            <a:spLocks noGrp="1"/>
          </p:cNvSpPr>
          <p:nvPr>
            <p:ph type="title"/>
          </p:nvPr>
        </p:nvSpPr>
        <p:spPr>
          <a:xfrm>
            <a:off x="838200" y="480306"/>
            <a:ext cx="10515600" cy="1325563"/>
          </a:xfrm>
        </p:spPr>
        <p:txBody>
          <a:bodyPr>
            <a:normAutofit/>
          </a:bodyPr>
          <a:lstStyle/>
          <a:p>
            <a:r>
              <a:rPr lang="en-GB" b="1" dirty="0">
                <a:latin typeface="Calibri" panose="020F0502020204030204" pitchFamily="34" charset="0"/>
                <a:cs typeface="Calibri" panose="020F0502020204030204" pitchFamily="34" charset="0"/>
              </a:rPr>
              <a:t>PROVIDE MORE CONCESSIONAL FLOWS</a:t>
            </a:r>
          </a:p>
        </p:txBody>
      </p:sp>
      <p:sp>
        <p:nvSpPr>
          <p:cNvPr id="3" name="Text Placeholder 2">
            <a:extLst>
              <a:ext uri="{FF2B5EF4-FFF2-40B4-BE49-F238E27FC236}">
                <a16:creationId xmlns:a16="http://schemas.microsoft.com/office/drawing/2014/main" id="{F716D230-953E-7693-5B2A-47461B82056F}"/>
              </a:ext>
            </a:extLst>
          </p:cNvPr>
          <p:cNvSpPr>
            <a:spLocks noGrp="1"/>
          </p:cNvSpPr>
          <p:nvPr>
            <p:ph type="body" idx="1"/>
          </p:nvPr>
        </p:nvSpPr>
        <p:spPr>
          <a:solidFill>
            <a:schemeClr val="accent6">
              <a:lumMod val="20000"/>
              <a:lumOff val="80000"/>
            </a:schemeClr>
          </a:solidFill>
        </p:spPr>
        <p:txBody>
          <a:bodyPr anchor="ctr">
            <a:normAutofit/>
          </a:bodyPr>
          <a:lstStyle/>
          <a:p>
            <a:r>
              <a:rPr lang="en-GB" sz="2000" dirty="0">
                <a:latin typeface="Calibri" panose="020F0502020204030204" pitchFamily="34" charset="0"/>
                <a:cs typeface="Calibri" panose="020F0502020204030204" pitchFamily="34" charset="0"/>
              </a:rPr>
              <a:t>Global Taxes and Instruments</a:t>
            </a:r>
          </a:p>
        </p:txBody>
      </p:sp>
      <p:graphicFrame>
        <p:nvGraphicFramePr>
          <p:cNvPr id="8" name="Content Placeholder 3">
            <a:extLst>
              <a:ext uri="{FF2B5EF4-FFF2-40B4-BE49-F238E27FC236}">
                <a16:creationId xmlns:a16="http://schemas.microsoft.com/office/drawing/2014/main" id="{889BED99-64BD-5B8C-5243-11B2CA2D2584}"/>
              </a:ext>
            </a:extLst>
          </p:cNvPr>
          <p:cNvGraphicFramePr>
            <a:graphicFrameLocks noGrp="1"/>
          </p:cNvGraphicFramePr>
          <p:nvPr>
            <p:ph sz="half" idx="2"/>
            <p:extLst>
              <p:ext uri="{D42A27DB-BD31-4B8C-83A1-F6EECF244321}">
                <p14:modId xmlns:p14="http://schemas.microsoft.com/office/powerpoint/2010/main" val="1707532491"/>
              </p:ext>
            </p:extLst>
          </p:nvPr>
        </p:nvGraphicFramePr>
        <p:xfrm>
          <a:off x="839788" y="2505075"/>
          <a:ext cx="5157787" cy="30761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Development Finance International">
            <a:extLst>
              <a:ext uri="{FF2B5EF4-FFF2-40B4-BE49-F238E27FC236}">
                <a16:creationId xmlns:a16="http://schemas.microsoft.com/office/drawing/2014/main" id="{8ABCC549-55ED-9395-0556-1ADAC3123D7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42555" y="83475"/>
            <a:ext cx="1868269" cy="79366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Content Placeholder 3">
            <a:extLst>
              <a:ext uri="{FF2B5EF4-FFF2-40B4-BE49-F238E27FC236}">
                <a16:creationId xmlns:a16="http://schemas.microsoft.com/office/drawing/2014/main" id="{07D99934-EFAC-011E-8B2A-ADB9E180E038}"/>
              </a:ext>
            </a:extLst>
          </p:cNvPr>
          <p:cNvGraphicFramePr>
            <a:graphicFrameLocks/>
          </p:cNvGraphicFramePr>
          <p:nvPr>
            <p:extLst>
              <p:ext uri="{D42A27DB-BD31-4B8C-83A1-F6EECF244321}">
                <p14:modId xmlns:p14="http://schemas.microsoft.com/office/powerpoint/2010/main" val="2750003806"/>
              </p:ext>
            </p:extLst>
          </p:nvPr>
        </p:nvGraphicFramePr>
        <p:xfrm>
          <a:off x="6172200" y="2505075"/>
          <a:ext cx="5157787" cy="307618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Text Placeholder 2">
            <a:extLst>
              <a:ext uri="{FF2B5EF4-FFF2-40B4-BE49-F238E27FC236}">
                <a16:creationId xmlns:a16="http://schemas.microsoft.com/office/drawing/2014/main" id="{2268E0CF-20D5-761F-2B2F-B07318CE4B24}"/>
              </a:ext>
            </a:extLst>
          </p:cNvPr>
          <p:cNvSpPr>
            <a:spLocks noGrp="1"/>
          </p:cNvSpPr>
          <p:nvPr>
            <p:ph type="body" sz="quarter" idx="3"/>
          </p:nvPr>
        </p:nvSpPr>
        <p:spPr>
          <a:xfrm>
            <a:off x="6172200" y="1681163"/>
            <a:ext cx="5183188" cy="823912"/>
          </a:xfrm>
          <a:solidFill>
            <a:schemeClr val="accent6">
              <a:lumMod val="20000"/>
              <a:lumOff val="80000"/>
            </a:schemeClr>
          </a:solidFill>
        </p:spPr>
        <p:txBody>
          <a:bodyPr anchor="ctr">
            <a:normAutofit/>
          </a:bodyPr>
          <a:lstStyle/>
          <a:p>
            <a:r>
              <a:rPr lang="en-GB" sz="2000" dirty="0">
                <a:latin typeface="Calibri" panose="020F0502020204030204" pitchFamily="34" charset="0"/>
                <a:cs typeface="Calibri" panose="020F0502020204030204" pitchFamily="34" charset="0"/>
              </a:rPr>
              <a:t>Bilateral Measures</a:t>
            </a:r>
          </a:p>
        </p:txBody>
      </p:sp>
      <p:grpSp>
        <p:nvGrpSpPr>
          <p:cNvPr id="4" name="Group 3">
            <a:extLst>
              <a:ext uri="{FF2B5EF4-FFF2-40B4-BE49-F238E27FC236}">
                <a16:creationId xmlns:a16="http://schemas.microsoft.com/office/drawing/2014/main" id="{AC2B154A-3C6C-028B-546E-A21AD8EE34FA}"/>
              </a:ext>
            </a:extLst>
          </p:cNvPr>
          <p:cNvGrpSpPr/>
          <p:nvPr/>
        </p:nvGrpSpPr>
        <p:grpSpPr>
          <a:xfrm>
            <a:off x="862014" y="5581263"/>
            <a:ext cx="5157787" cy="1216800"/>
            <a:chOff x="0" y="1935894"/>
            <a:chExt cx="5157787" cy="1216800"/>
          </a:xfrm>
        </p:grpSpPr>
        <p:sp>
          <p:nvSpPr>
            <p:cNvPr id="5" name="Rectangle: Rounded Corners 4">
              <a:extLst>
                <a:ext uri="{FF2B5EF4-FFF2-40B4-BE49-F238E27FC236}">
                  <a16:creationId xmlns:a16="http://schemas.microsoft.com/office/drawing/2014/main" id="{D90EA052-AA30-42F7-D22B-54D7122638B2}"/>
                </a:ext>
              </a:extLst>
            </p:cNvPr>
            <p:cNvSpPr/>
            <p:nvPr/>
          </p:nvSpPr>
          <p:spPr>
            <a:xfrm>
              <a:off x="0" y="1935894"/>
              <a:ext cx="5157787" cy="1216800"/>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6" name="Rectangle: Rounded Corners 4">
              <a:extLst>
                <a:ext uri="{FF2B5EF4-FFF2-40B4-BE49-F238E27FC236}">
                  <a16:creationId xmlns:a16="http://schemas.microsoft.com/office/drawing/2014/main" id="{A1363402-E7D3-611C-C3A2-F22E4733EAEE}"/>
                </a:ext>
              </a:extLst>
            </p:cNvPr>
            <p:cNvSpPr txBox="1"/>
            <p:nvPr/>
          </p:nvSpPr>
          <p:spPr>
            <a:xfrm>
              <a:off x="59399" y="1995293"/>
              <a:ext cx="5038989" cy="109800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dirty="0">
                  <a:latin typeface="Calibri" panose="020F0502020204030204" pitchFamily="34" charset="0"/>
                  <a:cs typeface="Calibri" panose="020F0502020204030204" pitchFamily="34" charset="0"/>
                </a:rPr>
                <a:t>Support sale of proportion of IMF gold reserves and increase G77 quotas to increase concessional lending funds</a:t>
              </a:r>
            </a:p>
          </p:txBody>
        </p:sp>
      </p:grpSp>
    </p:spTree>
    <p:extLst>
      <p:ext uri="{BB962C8B-B14F-4D97-AF65-F5344CB8AC3E}">
        <p14:creationId xmlns:p14="http://schemas.microsoft.com/office/powerpoint/2010/main" val="9658645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712</TotalTime>
  <Words>1352</Words>
  <Application>Microsoft Office PowerPoint</Application>
  <PresentationFormat>Widescreen</PresentationFormat>
  <Paragraphs>83</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  WHY AND HOW THE G20 MUST TACKLE INEQUALITY</vt:lpstr>
      <vt:lpstr>1. WHY THE G20 SHOULD CARE ABOUT INEQUALITY</vt:lpstr>
      <vt:lpstr>GROWING ANTI-INEQUALITY FOCUS SINCE 2010</vt:lpstr>
      <vt:lpstr>GROWING ANTI-INEQUALITY MOVEMENT</vt:lpstr>
      <vt:lpstr>RENEWED EMPHASIS IN 2024-25</vt:lpstr>
      <vt:lpstr>WHY SHOULD THE G20 CARE ? </vt:lpstr>
      <vt:lpstr>2. WHAT HAS BEEN DONE  TO FIGHT INEQUALITY ? </vt:lpstr>
      <vt:lpstr>WHICH POLICY MEASURES REDUCE INEQUALITY ? </vt:lpstr>
      <vt:lpstr>WHAT ARE COUNTRIES DOING TO CUT INEQUALITY ?</vt:lpstr>
      <vt:lpstr>WHAT HAVE COUNTRIES DONE ?</vt:lpstr>
      <vt:lpstr>WHICH POLICY MEASURES REDUCE INEQUALITY ? </vt:lpstr>
      <vt:lpstr>3. WHAT THE G20 NEEDS TO DO TO CUT INEQUALITY</vt:lpstr>
      <vt:lpstr>ENCOURAGE PROGRESSIVE TAX COLLECTION</vt:lpstr>
      <vt:lpstr>PROVIDE RELIEF ON DEBT BURDENS</vt:lpstr>
      <vt:lpstr>PROVIDE MORE CONCESSIONAL FLOWS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Gail Hurley</dc:creator>
  <cp:lastModifiedBy>Maria Holloway</cp:lastModifiedBy>
  <cp:revision>19</cp:revision>
  <dcterms:created xsi:type="dcterms:W3CDTF">2025-06-24T08:45:18Z</dcterms:created>
  <dcterms:modified xsi:type="dcterms:W3CDTF">2025-10-28T15:01:41Z</dcterms:modified>
</cp:coreProperties>
</file>