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Lst>
  <p:notesMasterIdLst>
    <p:notesMasterId r:id="rId17"/>
  </p:notesMasterIdLst>
  <p:handoutMasterIdLst>
    <p:handoutMasterId r:id="rId18"/>
  </p:handoutMasterIdLst>
  <p:sldIdLst>
    <p:sldId id="466" r:id="rId2"/>
    <p:sldId id="504" r:id="rId3"/>
    <p:sldId id="493" r:id="rId4"/>
    <p:sldId id="480" r:id="rId5"/>
    <p:sldId id="503" r:id="rId6"/>
    <p:sldId id="506" r:id="rId7"/>
    <p:sldId id="323" r:id="rId8"/>
    <p:sldId id="513" r:id="rId9"/>
    <p:sldId id="495" r:id="rId10"/>
    <p:sldId id="507" r:id="rId11"/>
    <p:sldId id="508" r:id="rId12"/>
    <p:sldId id="509" r:id="rId13"/>
    <p:sldId id="510" r:id="rId14"/>
    <p:sldId id="511" r:id="rId15"/>
    <p:sldId id="512" r:id="rId16"/>
  </p:sldIdLst>
  <p:sldSz cx="9144000" cy="6858000" type="screen4x3"/>
  <p:notesSz cx="7105650" cy="102362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5" userDrawn="1">
          <p15:clr>
            <a:srgbClr val="A4A3A4"/>
          </p15:clr>
        </p15:guide>
        <p15:guide id="2" pos="223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niela Berdeja Ruiz" initials="DBR" lastIdx="4" clrIdx="0">
    <p:extLst>
      <p:ext uri="{19B8F6BF-5375-455C-9EA6-DF929625EA0E}">
        <p15:presenceInfo xmlns:p15="http://schemas.microsoft.com/office/powerpoint/2012/main" userId="5b3cdd94216a6a7c" providerId="Windows Live"/>
      </p:ext>
    </p:extLst>
  </p:cmAuthor>
  <p:cmAuthor id="2" name="Daniela Berdeja Ruiz" initials="D" lastIdx="1" clrIdx="1">
    <p:extLst>
      <p:ext uri="{19B8F6BF-5375-455C-9EA6-DF929625EA0E}">
        <p15:presenceInfo xmlns:p15="http://schemas.microsoft.com/office/powerpoint/2012/main" userId="Daniela Berdeja Ruiz"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399"/>
    <a:srgbClr val="336699"/>
    <a:srgbClr val="008080"/>
    <a:srgbClr val="009999"/>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72" autoAdjust="0"/>
    <p:restoredTop sz="88716" autoAdjust="0"/>
  </p:normalViewPr>
  <p:slideViewPr>
    <p:cSldViewPr>
      <p:cViewPr varScale="1">
        <p:scale>
          <a:sx n="98" d="100"/>
          <a:sy n="98" d="100"/>
        </p:scale>
        <p:origin x="202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794"/>
    </p:cViewPr>
  </p:sorterViewPr>
  <p:notesViewPr>
    <p:cSldViewPr>
      <p:cViewPr varScale="1">
        <p:scale>
          <a:sx n="59" d="100"/>
          <a:sy n="59" d="100"/>
        </p:scale>
        <p:origin x="-1740" y="-84"/>
      </p:cViewPr>
      <p:guideLst>
        <p:guide orient="horz" pos="3225"/>
        <p:guide pos="223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https://d.docs.live.net/90e22f9182503b35/Desktop/Debt%20Service%20Watch%20folder/Debt%20Watch%20Database%20CURRENT%20(3)%20UNSG%20REPORT.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90e22f9182503b35/Desktop/Debt%20Service%20Watch%20folder/Debt%20Watch%20Database%20CURRENT%20(3)%20UNSG%20REPORT.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d.docs.live.net/90e22f9182503b35/Desktop/Debt%20Service%20Watch%20folder/Debt%20Watch%20Database%20CURRENT%20(3)%20UNSG%20REPORT.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d.docs.live.net/90e22f9182503b35/Desktop/Debt%20Service%20Watch%20folder/Debt%20Watch%20Database%20CURRENT%20(3)%20UNSG%20REPORT.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DEBT</a:t>
            </a:r>
            <a:r>
              <a:rPr lang="en-GB" baseline="0" dirty="0"/>
              <a:t> SERVICE/REVENUE (%)</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lineChart>
        <c:grouping val="standard"/>
        <c:varyColors val="0"/>
        <c:ser>
          <c:idx val="0"/>
          <c:order val="0"/>
          <c:tx>
            <c:v>EMDEs</c:v>
          </c:tx>
          <c:spPr>
            <a:ln w="28575" cap="rnd">
              <a:solidFill>
                <a:schemeClr val="accent1"/>
              </a:solidFill>
              <a:round/>
            </a:ln>
            <a:effectLst/>
          </c:spPr>
          <c:marker>
            <c:symbol val="none"/>
          </c:marker>
          <c:cat>
            <c:numRef>
              <c:f>DW_Analysis_Tables_Filters!$B$11:$J$11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DW_Analysis_Tables_Filters!$B$199:$J$199</c:f>
              <c:numCache>
                <c:formatCode>#,##0.00</c:formatCode>
                <c:ptCount val="9"/>
                <c:pt idx="0">
                  <c:v>31.995106520811088</c:v>
                </c:pt>
                <c:pt idx="1">
                  <c:v>31.190988530686113</c:v>
                </c:pt>
                <c:pt idx="2">
                  <c:v>31.122059125490122</c:v>
                </c:pt>
                <c:pt idx="3">
                  <c:v>36.571521186806294</c:v>
                </c:pt>
                <c:pt idx="4">
                  <c:v>39.284945547919108</c:v>
                </c:pt>
                <c:pt idx="5">
                  <c:v>41.492600308304347</c:v>
                </c:pt>
                <c:pt idx="6">
                  <c:v>41.369199987982725</c:v>
                </c:pt>
                <c:pt idx="7">
                  <c:v>40.310117110430745</c:v>
                </c:pt>
                <c:pt idx="8">
                  <c:v>42.182782900836436</c:v>
                </c:pt>
              </c:numCache>
            </c:numRef>
          </c:val>
          <c:smooth val="0"/>
          <c:extLst>
            <c:ext xmlns:c16="http://schemas.microsoft.com/office/drawing/2014/chart" uri="{C3380CC4-5D6E-409C-BE32-E72D297353CC}">
              <c16:uniqueId val="{00000000-187E-4126-8B1E-E016D3B25CA0}"/>
            </c:ext>
          </c:extLst>
        </c:ser>
        <c:ser>
          <c:idx val="1"/>
          <c:order val="1"/>
          <c:tx>
            <c:v>ASIA</c:v>
          </c:tx>
          <c:spPr>
            <a:ln w="28575" cap="rnd">
              <a:solidFill>
                <a:schemeClr val="accent2"/>
              </a:solidFill>
              <a:round/>
            </a:ln>
            <a:effectLst/>
          </c:spPr>
          <c:marker>
            <c:symbol val="none"/>
          </c:marker>
          <c:cat>
            <c:numRef>
              <c:f>DW_Analysis_Tables_Filters!$B$11:$J$11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DW_Analysis_Tables_Filters!$B$200:$J$200</c:f>
              <c:numCache>
                <c:formatCode>0.00</c:formatCode>
                <c:ptCount val="9"/>
                <c:pt idx="0">
                  <c:v>27.241037464672281</c:v>
                </c:pt>
                <c:pt idx="1">
                  <c:v>22.998388292123078</c:v>
                </c:pt>
                <c:pt idx="2">
                  <c:v>21.332460102984435</c:v>
                </c:pt>
                <c:pt idx="3">
                  <c:v>28.044845534707481</c:v>
                </c:pt>
                <c:pt idx="4">
                  <c:v>34.083267777203737</c:v>
                </c:pt>
                <c:pt idx="5">
                  <c:v>39.86386046783813</c:v>
                </c:pt>
                <c:pt idx="6">
                  <c:v>40.75022310306214</c:v>
                </c:pt>
                <c:pt idx="7">
                  <c:v>38.881251404063462</c:v>
                </c:pt>
                <c:pt idx="8">
                  <c:v>38.115398403967127</c:v>
                </c:pt>
              </c:numCache>
            </c:numRef>
          </c:val>
          <c:smooth val="0"/>
          <c:extLst>
            <c:ext xmlns:c16="http://schemas.microsoft.com/office/drawing/2014/chart" uri="{C3380CC4-5D6E-409C-BE32-E72D297353CC}">
              <c16:uniqueId val="{00000001-187E-4126-8B1E-E016D3B25CA0}"/>
            </c:ext>
          </c:extLst>
        </c:ser>
        <c:ser>
          <c:idx val="2"/>
          <c:order val="2"/>
          <c:tx>
            <c:v>LAC</c:v>
          </c:tx>
          <c:spPr>
            <a:ln w="28575" cap="rnd">
              <a:solidFill>
                <a:schemeClr val="accent3"/>
              </a:solidFill>
              <a:round/>
            </a:ln>
            <a:effectLst/>
          </c:spPr>
          <c:marker>
            <c:symbol val="none"/>
          </c:marker>
          <c:cat>
            <c:numRef>
              <c:f>DW_Analysis_Tables_Filters!$B$11:$J$11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DW_Analysis_Tables_Filters!$B$201:$J$201</c:f>
              <c:numCache>
                <c:formatCode>#,##0.00</c:formatCode>
                <c:ptCount val="9"/>
                <c:pt idx="0">
                  <c:v>36.01</c:v>
                </c:pt>
                <c:pt idx="1">
                  <c:v>38.25</c:v>
                </c:pt>
                <c:pt idx="2">
                  <c:v>36.450000000000003</c:v>
                </c:pt>
                <c:pt idx="3">
                  <c:v>36.92</c:v>
                </c:pt>
                <c:pt idx="4">
                  <c:v>38.71</c:v>
                </c:pt>
                <c:pt idx="5">
                  <c:v>39.89310057215436</c:v>
                </c:pt>
                <c:pt idx="6">
                  <c:v>36.99541340765132</c:v>
                </c:pt>
                <c:pt idx="7">
                  <c:v>43.734586918032647</c:v>
                </c:pt>
                <c:pt idx="8">
                  <c:v>41.482767489834906</c:v>
                </c:pt>
              </c:numCache>
            </c:numRef>
          </c:val>
          <c:smooth val="0"/>
          <c:extLst>
            <c:ext xmlns:c16="http://schemas.microsoft.com/office/drawing/2014/chart" uri="{C3380CC4-5D6E-409C-BE32-E72D297353CC}">
              <c16:uniqueId val="{00000002-187E-4126-8B1E-E016D3B25CA0}"/>
            </c:ext>
          </c:extLst>
        </c:ser>
        <c:ser>
          <c:idx val="3"/>
          <c:order val="3"/>
          <c:tx>
            <c:v>MECA</c:v>
          </c:tx>
          <c:spPr>
            <a:ln w="28575" cap="rnd">
              <a:solidFill>
                <a:schemeClr val="accent4"/>
              </a:solidFill>
              <a:round/>
            </a:ln>
            <a:effectLst/>
          </c:spPr>
          <c:marker>
            <c:symbol val="none"/>
          </c:marker>
          <c:cat>
            <c:numRef>
              <c:f>DW_Analysis_Tables_Filters!$B$11:$J$11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DW_Analysis_Tables_Filters!$B$202:$J$202</c:f>
              <c:numCache>
                <c:formatCode>#,##0.00</c:formatCode>
                <c:ptCount val="9"/>
                <c:pt idx="0">
                  <c:v>30.21</c:v>
                </c:pt>
                <c:pt idx="1">
                  <c:v>28.97</c:v>
                </c:pt>
                <c:pt idx="2">
                  <c:v>27.88</c:v>
                </c:pt>
                <c:pt idx="3">
                  <c:v>29.381330333081095</c:v>
                </c:pt>
                <c:pt idx="4">
                  <c:v>23.449699247946906</c:v>
                </c:pt>
                <c:pt idx="5">
                  <c:v>28.796191417381809</c:v>
                </c:pt>
                <c:pt idx="6">
                  <c:v>36.717821940898375</c:v>
                </c:pt>
                <c:pt idx="7">
                  <c:v>37.270848991129</c:v>
                </c:pt>
                <c:pt idx="8">
                  <c:v>35.792028442370949</c:v>
                </c:pt>
              </c:numCache>
            </c:numRef>
          </c:val>
          <c:smooth val="0"/>
          <c:extLst>
            <c:ext xmlns:c16="http://schemas.microsoft.com/office/drawing/2014/chart" uri="{C3380CC4-5D6E-409C-BE32-E72D297353CC}">
              <c16:uniqueId val="{00000003-187E-4126-8B1E-E016D3B25CA0}"/>
            </c:ext>
          </c:extLst>
        </c:ser>
        <c:ser>
          <c:idx val="4"/>
          <c:order val="4"/>
          <c:tx>
            <c:v>SSA</c:v>
          </c:tx>
          <c:spPr>
            <a:ln w="28575" cap="rnd">
              <a:solidFill>
                <a:schemeClr val="accent5"/>
              </a:solidFill>
              <a:round/>
            </a:ln>
            <a:effectLst/>
          </c:spPr>
          <c:marker>
            <c:symbol val="none"/>
          </c:marker>
          <c:cat>
            <c:numRef>
              <c:f>DW_Analysis_Tables_Filters!$B$11:$J$11</c:f>
              <c:numCache>
                <c:formatCode>General</c:formatCode>
                <c:ptCount val="9"/>
                <c:pt idx="0">
                  <c:v>2017</c:v>
                </c:pt>
                <c:pt idx="1">
                  <c:v>2018</c:v>
                </c:pt>
                <c:pt idx="2">
                  <c:v>2019</c:v>
                </c:pt>
                <c:pt idx="3">
                  <c:v>2020</c:v>
                </c:pt>
                <c:pt idx="4">
                  <c:v>2021</c:v>
                </c:pt>
                <c:pt idx="5">
                  <c:v>2022</c:v>
                </c:pt>
                <c:pt idx="6">
                  <c:v>2023</c:v>
                </c:pt>
                <c:pt idx="7">
                  <c:v>2024</c:v>
                </c:pt>
                <c:pt idx="8">
                  <c:v>2025</c:v>
                </c:pt>
              </c:numCache>
            </c:numRef>
          </c:cat>
          <c:val>
            <c:numRef>
              <c:f>DW_Analysis_Tables_Filters!$B$203:$J$203</c:f>
              <c:numCache>
                <c:formatCode>#,##0.00</c:formatCode>
                <c:ptCount val="9"/>
                <c:pt idx="0">
                  <c:v>46.44</c:v>
                </c:pt>
                <c:pt idx="1">
                  <c:v>45.67</c:v>
                </c:pt>
                <c:pt idx="2">
                  <c:v>43.262285883066966</c:v>
                </c:pt>
                <c:pt idx="3">
                  <c:v>51.791223320993147</c:v>
                </c:pt>
                <c:pt idx="4">
                  <c:v>54.903279151142698</c:v>
                </c:pt>
                <c:pt idx="5">
                  <c:v>57.82196072748313</c:v>
                </c:pt>
                <c:pt idx="6">
                  <c:v>57.018537984604343</c:v>
                </c:pt>
                <c:pt idx="7">
                  <c:v>56.531799461920407</c:v>
                </c:pt>
                <c:pt idx="8">
                  <c:v>62.989528089601691</c:v>
                </c:pt>
              </c:numCache>
            </c:numRef>
          </c:val>
          <c:smooth val="0"/>
          <c:extLst>
            <c:ext xmlns:c16="http://schemas.microsoft.com/office/drawing/2014/chart" uri="{C3380CC4-5D6E-409C-BE32-E72D297353CC}">
              <c16:uniqueId val="{00000004-187E-4126-8B1E-E016D3B25CA0}"/>
            </c:ext>
          </c:extLst>
        </c:ser>
        <c:dLbls>
          <c:showLegendKey val="0"/>
          <c:showVal val="0"/>
          <c:showCatName val="0"/>
          <c:showSerName val="0"/>
          <c:showPercent val="0"/>
          <c:showBubbleSize val="0"/>
        </c:dLbls>
        <c:smooth val="0"/>
        <c:axId val="1193953264"/>
        <c:axId val="1633039888"/>
      </c:lineChart>
      <c:catAx>
        <c:axId val="1193953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3039888"/>
        <c:crosses val="autoZero"/>
        <c:auto val="1"/>
        <c:lblAlgn val="ctr"/>
        <c:lblOffset val="100"/>
        <c:noMultiLvlLbl val="0"/>
      </c:catAx>
      <c:valAx>
        <c:axId val="1633039888"/>
        <c:scaling>
          <c:orientation val="minMax"/>
          <c:min val="2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9532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aseline="0" dirty="0"/>
              <a:t>PROJECTED SERVICE/REVENUE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v>EMDEs</c:v>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DW_Analysis_Tables_Filters!$K$11:$O$11</c:f>
              <c:numCache>
                <c:formatCode>General</c:formatCode>
                <c:ptCount val="5"/>
                <c:pt idx="0">
                  <c:v>2026</c:v>
                </c:pt>
                <c:pt idx="1">
                  <c:v>2027</c:v>
                </c:pt>
                <c:pt idx="2">
                  <c:v>2028</c:v>
                </c:pt>
                <c:pt idx="3">
                  <c:v>2029</c:v>
                </c:pt>
                <c:pt idx="4">
                  <c:v>2030</c:v>
                </c:pt>
              </c:numCache>
            </c:numRef>
          </c:cat>
          <c:val>
            <c:numRef>
              <c:f>DW_Analysis_Tables_Filters!$K$199:$O$199</c:f>
              <c:numCache>
                <c:formatCode>#,##0.00</c:formatCode>
                <c:ptCount val="5"/>
                <c:pt idx="0">
                  <c:v>40.648861605961102</c:v>
                </c:pt>
                <c:pt idx="1">
                  <c:v>39.443122988617716</c:v>
                </c:pt>
                <c:pt idx="2">
                  <c:v>39.22</c:v>
                </c:pt>
                <c:pt idx="3">
                  <c:v>39.35</c:v>
                </c:pt>
                <c:pt idx="4">
                  <c:v>39.56</c:v>
                </c:pt>
              </c:numCache>
            </c:numRef>
          </c:val>
          <c:smooth val="0"/>
          <c:extLst>
            <c:ext xmlns:c16="http://schemas.microsoft.com/office/drawing/2014/chart" uri="{C3380CC4-5D6E-409C-BE32-E72D297353CC}">
              <c16:uniqueId val="{00000000-3583-40BA-AF16-2C9116CE8A07}"/>
            </c:ext>
          </c:extLst>
        </c:ser>
        <c:ser>
          <c:idx val="1"/>
          <c:order val="1"/>
          <c:tx>
            <c:v>ASIA</c:v>
          </c:tx>
          <c:spPr>
            <a:ln w="28575" cap="rnd">
              <a:solidFill>
                <a:schemeClr val="accent2"/>
              </a:solidFill>
              <a:round/>
            </a:ln>
            <a:effectLst/>
          </c:spPr>
          <c:marker>
            <c:symbol val="circle"/>
            <c:size val="5"/>
            <c:spPr>
              <a:solidFill>
                <a:schemeClr val="accent2"/>
              </a:solidFill>
              <a:ln w="9525">
                <a:solidFill>
                  <a:schemeClr val="accent2"/>
                </a:solidFill>
              </a:ln>
              <a:effectLst/>
            </c:spPr>
          </c:marker>
          <c:cat>
            <c:numRef>
              <c:f>DW_Analysis_Tables_Filters!$K$11:$O$11</c:f>
              <c:numCache>
                <c:formatCode>General</c:formatCode>
                <c:ptCount val="5"/>
                <c:pt idx="0">
                  <c:v>2026</c:v>
                </c:pt>
                <c:pt idx="1">
                  <c:v>2027</c:v>
                </c:pt>
                <c:pt idx="2">
                  <c:v>2028</c:v>
                </c:pt>
                <c:pt idx="3">
                  <c:v>2029</c:v>
                </c:pt>
                <c:pt idx="4">
                  <c:v>2030</c:v>
                </c:pt>
              </c:numCache>
            </c:numRef>
          </c:cat>
          <c:val>
            <c:numRef>
              <c:f>DW_Analysis_Tables_Filters!$K$200:$O$200</c:f>
              <c:numCache>
                <c:formatCode>0.00</c:formatCode>
                <c:ptCount val="5"/>
                <c:pt idx="0">
                  <c:v>39.254935014856748</c:v>
                </c:pt>
                <c:pt idx="1">
                  <c:v>36.309220135376258</c:v>
                </c:pt>
                <c:pt idx="2">
                  <c:v>37.647406274406507</c:v>
                </c:pt>
                <c:pt idx="3">
                  <c:v>35.776440181557987</c:v>
                </c:pt>
                <c:pt idx="4">
                  <c:v>33.837634460975529</c:v>
                </c:pt>
              </c:numCache>
            </c:numRef>
          </c:val>
          <c:smooth val="0"/>
          <c:extLst>
            <c:ext xmlns:c16="http://schemas.microsoft.com/office/drawing/2014/chart" uri="{C3380CC4-5D6E-409C-BE32-E72D297353CC}">
              <c16:uniqueId val="{00000001-3583-40BA-AF16-2C9116CE8A07}"/>
            </c:ext>
          </c:extLst>
        </c:ser>
        <c:ser>
          <c:idx val="2"/>
          <c:order val="2"/>
          <c:tx>
            <c:v>LAC</c:v>
          </c:tx>
          <c:spPr>
            <a:ln w="28575" cap="rnd">
              <a:solidFill>
                <a:schemeClr val="accent3"/>
              </a:solidFill>
              <a:round/>
            </a:ln>
            <a:effectLst/>
          </c:spPr>
          <c:marker>
            <c:symbol val="circle"/>
            <c:size val="5"/>
            <c:spPr>
              <a:solidFill>
                <a:schemeClr val="accent3"/>
              </a:solidFill>
              <a:ln w="9525">
                <a:solidFill>
                  <a:schemeClr val="accent3"/>
                </a:solidFill>
              </a:ln>
              <a:effectLst/>
            </c:spPr>
          </c:marker>
          <c:cat>
            <c:numRef>
              <c:f>DW_Analysis_Tables_Filters!$K$11:$O$11</c:f>
              <c:numCache>
                <c:formatCode>General</c:formatCode>
                <c:ptCount val="5"/>
                <c:pt idx="0">
                  <c:v>2026</c:v>
                </c:pt>
                <c:pt idx="1">
                  <c:v>2027</c:v>
                </c:pt>
                <c:pt idx="2">
                  <c:v>2028</c:v>
                </c:pt>
                <c:pt idx="3">
                  <c:v>2029</c:v>
                </c:pt>
                <c:pt idx="4">
                  <c:v>2030</c:v>
                </c:pt>
              </c:numCache>
            </c:numRef>
          </c:cat>
          <c:val>
            <c:numRef>
              <c:f>DW_Analysis_Tables_Filters!$K$201:$O$201</c:f>
              <c:numCache>
                <c:formatCode>#,##0.00</c:formatCode>
                <c:ptCount val="5"/>
                <c:pt idx="0">
                  <c:v>40.25</c:v>
                </c:pt>
                <c:pt idx="1">
                  <c:v>39.435472087068902</c:v>
                </c:pt>
                <c:pt idx="2">
                  <c:v>39.24404021014962</c:v>
                </c:pt>
                <c:pt idx="3">
                  <c:v>39.732714401894455</c:v>
                </c:pt>
                <c:pt idx="4">
                  <c:v>41.195926025812909</c:v>
                </c:pt>
              </c:numCache>
            </c:numRef>
          </c:val>
          <c:smooth val="0"/>
          <c:extLst>
            <c:ext xmlns:c16="http://schemas.microsoft.com/office/drawing/2014/chart" uri="{C3380CC4-5D6E-409C-BE32-E72D297353CC}">
              <c16:uniqueId val="{00000002-3583-40BA-AF16-2C9116CE8A07}"/>
            </c:ext>
          </c:extLst>
        </c:ser>
        <c:ser>
          <c:idx val="3"/>
          <c:order val="3"/>
          <c:tx>
            <c:v>MECA</c:v>
          </c:tx>
          <c:spPr>
            <a:ln w="28575" cap="rnd">
              <a:solidFill>
                <a:schemeClr val="accent4"/>
              </a:solidFill>
              <a:round/>
            </a:ln>
            <a:effectLst/>
          </c:spPr>
          <c:marker>
            <c:symbol val="circle"/>
            <c:size val="5"/>
            <c:spPr>
              <a:solidFill>
                <a:schemeClr val="accent4"/>
              </a:solidFill>
              <a:ln w="9525">
                <a:solidFill>
                  <a:schemeClr val="accent4"/>
                </a:solidFill>
              </a:ln>
              <a:effectLst/>
            </c:spPr>
          </c:marker>
          <c:cat>
            <c:numRef>
              <c:f>DW_Analysis_Tables_Filters!$K$11:$O$11</c:f>
              <c:numCache>
                <c:formatCode>General</c:formatCode>
                <c:ptCount val="5"/>
                <c:pt idx="0">
                  <c:v>2026</c:v>
                </c:pt>
                <c:pt idx="1">
                  <c:v>2027</c:v>
                </c:pt>
                <c:pt idx="2">
                  <c:v>2028</c:v>
                </c:pt>
                <c:pt idx="3">
                  <c:v>2029</c:v>
                </c:pt>
                <c:pt idx="4">
                  <c:v>2030</c:v>
                </c:pt>
              </c:numCache>
            </c:numRef>
          </c:cat>
          <c:val>
            <c:numRef>
              <c:f>DW_Analysis_Tables_Filters!$K$202:$O$202</c:f>
              <c:numCache>
                <c:formatCode>#,##0.00</c:formatCode>
                <c:ptCount val="5"/>
                <c:pt idx="0">
                  <c:v>33.959171523832879</c:v>
                </c:pt>
                <c:pt idx="1">
                  <c:v>31.704918546921331</c:v>
                </c:pt>
                <c:pt idx="2">
                  <c:v>32.340000000000003</c:v>
                </c:pt>
                <c:pt idx="3">
                  <c:v>32.86</c:v>
                </c:pt>
                <c:pt idx="4">
                  <c:v>33.450000000000003</c:v>
                </c:pt>
              </c:numCache>
            </c:numRef>
          </c:val>
          <c:smooth val="0"/>
          <c:extLst>
            <c:ext xmlns:c16="http://schemas.microsoft.com/office/drawing/2014/chart" uri="{C3380CC4-5D6E-409C-BE32-E72D297353CC}">
              <c16:uniqueId val="{00000003-3583-40BA-AF16-2C9116CE8A07}"/>
            </c:ext>
          </c:extLst>
        </c:ser>
        <c:ser>
          <c:idx val="4"/>
          <c:order val="4"/>
          <c:tx>
            <c:v>SSA</c:v>
          </c:tx>
          <c:spPr>
            <a:ln w="28575" cap="rnd">
              <a:solidFill>
                <a:schemeClr val="accent5"/>
              </a:solidFill>
              <a:round/>
            </a:ln>
            <a:effectLst/>
          </c:spPr>
          <c:marker>
            <c:symbol val="circle"/>
            <c:size val="5"/>
            <c:spPr>
              <a:solidFill>
                <a:schemeClr val="accent5"/>
              </a:solidFill>
              <a:ln w="9525">
                <a:solidFill>
                  <a:schemeClr val="accent5"/>
                </a:solidFill>
              </a:ln>
              <a:effectLst/>
            </c:spPr>
          </c:marker>
          <c:cat>
            <c:numRef>
              <c:f>DW_Analysis_Tables_Filters!$K$11:$O$11</c:f>
              <c:numCache>
                <c:formatCode>General</c:formatCode>
                <c:ptCount val="5"/>
                <c:pt idx="0">
                  <c:v>2026</c:v>
                </c:pt>
                <c:pt idx="1">
                  <c:v>2027</c:v>
                </c:pt>
                <c:pt idx="2">
                  <c:v>2028</c:v>
                </c:pt>
                <c:pt idx="3">
                  <c:v>2029</c:v>
                </c:pt>
                <c:pt idx="4">
                  <c:v>2030</c:v>
                </c:pt>
              </c:numCache>
            </c:numRef>
          </c:cat>
          <c:val>
            <c:numRef>
              <c:f>DW_Analysis_Tables_Filters!$K$203:$O$203</c:f>
              <c:numCache>
                <c:formatCode>#,##0.00</c:formatCode>
                <c:ptCount val="5"/>
                <c:pt idx="0">
                  <c:v>61.553510716120357</c:v>
                </c:pt>
                <c:pt idx="1">
                  <c:v>60.070199333247025</c:v>
                </c:pt>
                <c:pt idx="2">
                  <c:v>58.651445412575534</c:v>
                </c:pt>
                <c:pt idx="3">
                  <c:v>60.301013945366321</c:v>
                </c:pt>
                <c:pt idx="4">
                  <c:v>61.466043261723101</c:v>
                </c:pt>
              </c:numCache>
            </c:numRef>
          </c:val>
          <c:smooth val="0"/>
          <c:extLst>
            <c:ext xmlns:c16="http://schemas.microsoft.com/office/drawing/2014/chart" uri="{C3380CC4-5D6E-409C-BE32-E72D297353CC}">
              <c16:uniqueId val="{00000004-3583-40BA-AF16-2C9116CE8A07}"/>
            </c:ext>
          </c:extLst>
        </c:ser>
        <c:dLbls>
          <c:showLegendKey val="0"/>
          <c:showVal val="0"/>
          <c:showCatName val="0"/>
          <c:showSerName val="0"/>
          <c:showPercent val="0"/>
          <c:showBubbleSize val="0"/>
        </c:dLbls>
        <c:marker val="1"/>
        <c:smooth val="0"/>
        <c:axId val="1698682304"/>
        <c:axId val="1698679424"/>
      </c:lineChart>
      <c:catAx>
        <c:axId val="16986823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98679424"/>
        <c:crosses val="autoZero"/>
        <c:auto val="1"/>
        <c:lblAlgn val="ctr"/>
        <c:lblOffset val="100"/>
        <c:noMultiLvlLbl val="0"/>
      </c:catAx>
      <c:valAx>
        <c:axId val="1698679424"/>
        <c:scaling>
          <c:orientation val="minMax"/>
          <c:min val="2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986823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[Debt Watch Database CURRENT (3) UNSG REPORT.xlsx]Graphs_Charts!PivotTable17</c:name>
    <c:fmtId val="-1"/>
  </c:pivotSource>
  <c:chart>
    <c:autoTitleDeleted val="1"/>
    <c:pivotFmts>
      <c:pivotFmt>
        <c:idx val="0"/>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Lst>
        </c:dLbl>
      </c:pivotFmt>
      <c:pivotFmt>
        <c:idx val="2"/>
        <c:spPr>
          <a:solidFill>
            <a:schemeClr val="accent1"/>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Graphs_Charts!$C$214</c:f>
              <c:strCache>
                <c:ptCount val="1"/>
                <c:pt idx="0">
                  <c:v>Total</c:v>
                </c:pt>
              </c:strCache>
            </c:strRef>
          </c:tx>
          <c:spPr>
            <a:solidFill>
              <a:schemeClr val="accent1"/>
            </a:solidFill>
            <a:ln>
              <a:no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Graphs_Charts!$B$215:$B$219</c:f>
              <c:strCache>
                <c:ptCount val="4"/>
                <c:pt idx="0">
                  <c:v>HIC</c:v>
                </c:pt>
                <c:pt idx="1">
                  <c:v>LIC</c:v>
                </c:pt>
                <c:pt idx="2">
                  <c:v>LMIC</c:v>
                </c:pt>
                <c:pt idx="3">
                  <c:v>UMIC</c:v>
                </c:pt>
              </c:strCache>
            </c:strRef>
          </c:cat>
          <c:val>
            <c:numRef>
              <c:f>Graphs_Charts!$C$215:$C$219</c:f>
              <c:numCache>
                <c:formatCode>#,##0.00</c:formatCode>
                <c:ptCount val="4"/>
                <c:pt idx="0">
                  <c:v>25.845730798507851</c:v>
                </c:pt>
                <c:pt idx="1">
                  <c:v>44.525673664220463</c:v>
                </c:pt>
                <c:pt idx="2">
                  <c:v>37.974658459873673</c:v>
                </c:pt>
                <c:pt idx="3">
                  <c:v>31.821701643015714</c:v>
                </c:pt>
              </c:numCache>
            </c:numRef>
          </c:val>
          <c:extLst>
            <c:ext xmlns:c16="http://schemas.microsoft.com/office/drawing/2014/chart" uri="{C3380CC4-5D6E-409C-BE32-E72D297353CC}">
              <c16:uniqueId val="{00000000-5DC4-4F5A-B65A-82EBF90D7630}"/>
            </c:ext>
          </c:extLst>
        </c:ser>
        <c:dLbls>
          <c:showLegendKey val="0"/>
          <c:showVal val="0"/>
          <c:showCatName val="0"/>
          <c:showSerName val="0"/>
          <c:showPercent val="0"/>
          <c:showBubbleSize val="0"/>
        </c:dLbls>
        <c:gapWidth val="219"/>
        <c:overlap val="-27"/>
        <c:axId val="66806256"/>
        <c:axId val="66807216"/>
      </c:barChart>
      <c:catAx>
        <c:axId val="66806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6807216"/>
        <c:crosses val="autoZero"/>
        <c:auto val="1"/>
        <c:lblAlgn val="ctr"/>
        <c:lblOffset val="100"/>
        <c:noMultiLvlLbl val="0"/>
      </c:catAx>
      <c:valAx>
        <c:axId val="66807216"/>
        <c:scaling>
          <c:orientation val="minMax"/>
        </c:scaling>
        <c:delete val="1"/>
        <c:axPos val="l"/>
        <c:numFmt formatCode="#,##0.00" sourceLinked="1"/>
        <c:majorTickMark val="none"/>
        <c:minorTickMark val="none"/>
        <c:tickLblPos val="nextTo"/>
        <c:crossAx val="6680625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pivotOptions>
    </c:ext>
    <c:ext xmlns:c16="http://schemas.microsoft.com/office/drawing/2014/chart" uri="{E28EC0CA-F0BB-4C9C-879D-F8772B89E7AC}">
      <c16:pivotOptions16>
        <c16:showExpandCollapseFieldButtons val="1"/>
      </c16:pivotOptions16>
    </c:ext>
  </c:extLst>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[Debt Watch Database CURRENT (3) UNSG REPORT.xlsx]Graphs_Charts!PivotTable16</c:name>
    <c:fmtId val="-1"/>
  </c:pivotSource>
  <c:chart>
    <c:autoTitleDeleted val="1"/>
    <c:pivotFmts>
      <c:pivotFmt>
        <c:idx val="0"/>
        <c:spPr>
          <a:solidFill>
            <a:schemeClr val="accent1"/>
          </a:solidFill>
          <a:ln>
            <a:noFill/>
          </a:ln>
          <a:effectLst/>
        </c:spPr>
        <c:marker>
          <c:symbol val="none"/>
        </c:marker>
        <c:dLbl>
          <c:idx val="0"/>
          <c:numFmt formatCode="#,##0.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c:spPr>
        <c:marker>
          <c:symbol val="none"/>
        </c:marker>
        <c:dLbl>
          <c:idx val="0"/>
          <c:numFmt formatCode="#,##0.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Lst>
        </c:dLbl>
      </c:pivotFmt>
      <c:pivotFmt>
        <c:idx val="2"/>
        <c:spPr>
          <a:solidFill>
            <a:schemeClr val="accent1"/>
          </a:solidFill>
          <a:ln>
            <a:noFill/>
          </a:ln>
          <a:effectLst/>
        </c:spPr>
        <c:marker>
          <c:symbol val="none"/>
        </c:marker>
        <c:dLbl>
          <c:idx val="0"/>
          <c:numFmt formatCode="#,##0.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Graphs_Charts!$C$194</c:f>
              <c:strCache>
                <c:ptCount val="1"/>
                <c:pt idx="0">
                  <c:v>Total</c:v>
                </c:pt>
              </c:strCache>
            </c:strRef>
          </c:tx>
          <c:spPr>
            <a:solidFill>
              <a:schemeClr val="accent1"/>
            </a:solidFill>
            <a:ln>
              <a:no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Graphs_Charts!$B$195:$B$199</c:f>
              <c:strCache>
                <c:ptCount val="4"/>
                <c:pt idx="0">
                  <c:v>Asia</c:v>
                </c:pt>
                <c:pt idx="1">
                  <c:v>LAC</c:v>
                </c:pt>
                <c:pt idx="2">
                  <c:v>MECA</c:v>
                </c:pt>
                <c:pt idx="3">
                  <c:v>SSA</c:v>
                </c:pt>
              </c:strCache>
            </c:strRef>
          </c:cat>
          <c:val>
            <c:numRef>
              <c:f>Graphs_Charts!$C$195:$C$199</c:f>
              <c:numCache>
                <c:formatCode>#,##0.00</c:formatCode>
                <c:ptCount val="4"/>
                <c:pt idx="0">
                  <c:v>30.355735035062857</c:v>
                </c:pt>
                <c:pt idx="1">
                  <c:v>31.985558202034454</c:v>
                </c:pt>
                <c:pt idx="2">
                  <c:v>26.586960002841305</c:v>
                </c:pt>
                <c:pt idx="3">
                  <c:v>47.021331899206238</c:v>
                </c:pt>
              </c:numCache>
            </c:numRef>
          </c:val>
          <c:extLst>
            <c:ext xmlns:c16="http://schemas.microsoft.com/office/drawing/2014/chart" uri="{C3380CC4-5D6E-409C-BE32-E72D297353CC}">
              <c16:uniqueId val="{00000000-B067-4E86-8B86-938AD203D123}"/>
            </c:ext>
          </c:extLst>
        </c:ser>
        <c:dLbls>
          <c:showLegendKey val="0"/>
          <c:showVal val="0"/>
          <c:showCatName val="0"/>
          <c:showSerName val="0"/>
          <c:showPercent val="0"/>
          <c:showBubbleSize val="0"/>
        </c:dLbls>
        <c:gapWidth val="219"/>
        <c:overlap val="-27"/>
        <c:axId val="1762169327"/>
        <c:axId val="1762169807"/>
      </c:barChart>
      <c:catAx>
        <c:axId val="17621693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62169807"/>
        <c:crosses val="autoZero"/>
        <c:auto val="1"/>
        <c:lblAlgn val="ctr"/>
        <c:lblOffset val="100"/>
        <c:noMultiLvlLbl val="0"/>
      </c:catAx>
      <c:valAx>
        <c:axId val="1762169807"/>
        <c:scaling>
          <c:orientation val="minMax"/>
        </c:scaling>
        <c:delete val="1"/>
        <c:axPos val="l"/>
        <c:numFmt formatCode="#,##0.00" sourceLinked="1"/>
        <c:majorTickMark val="none"/>
        <c:minorTickMark val="none"/>
        <c:tickLblPos val="nextTo"/>
        <c:crossAx val="1762169327"/>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23034BE-A9CE-4ABE-A115-165898C7D17F}"/>
              </a:ext>
            </a:extLst>
          </p:cNvPr>
          <p:cNvSpPr>
            <a:spLocks noGrp="1" noChangeArrowheads="1"/>
          </p:cNvSpPr>
          <p:nvPr>
            <p:ph type="hdr" sz="quarter"/>
          </p:nvPr>
        </p:nvSpPr>
        <p:spPr bwMode="auto">
          <a:xfrm>
            <a:off x="0" y="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t" anchorCtr="0" compatLnSpc="1">
            <a:prstTxWarp prst="textNoShape">
              <a:avLst/>
            </a:prstTxWarp>
          </a:bodyPr>
          <a:lstStyle>
            <a:lvl1pPr eaLnBrk="0" hangingPunct="0">
              <a:defRPr sz="1300">
                <a:latin typeface="Times New Roman" panose="02020603050405020304" pitchFamily="18" charset="0"/>
              </a:defRPr>
            </a:lvl1pPr>
          </a:lstStyle>
          <a:p>
            <a:pPr>
              <a:defRPr/>
            </a:pPr>
            <a:endParaRPr lang="en-GB" altLang="en-US"/>
          </a:p>
        </p:txBody>
      </p:sp>
      <p:sp>
        <p:nvSpPr>
          <p:cNvPr id="17411" name="Rectangle 3">
            <a:extLst>
              <a:ext uri="{FF2B5EF4-FFF2-40B4-BE49-F238E27FC236}">
                <a16:creationId xmlns:a16="http://schemas.microsoft.com/office/drawing/2014/main" id="{13D6D9EE-0102-4A45-A020-4EB067EF011B}"/>
              </a:ext>
            </a:extLst>
          </p:cNvPr>
          <p:cNvSpPr>
            <a:spLocks noGrp="1" noChangeArrowheads="1"/>
          </p:cNvSpPr>
          <p:nvPr>
            <p:ph type="dt" sz="quarter" idx="1"/>
          </p:nvPr>
        </p:nvSpPr>
        <p:spPr bwMode="auto">
          <a:xfrm>
            <a:off x="4026535" y="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t" anchorCtr="0" compatLnSpc="1">
            <a:prstTxWarp prst="textNoShape">
              <a:avLst/>
            </a:prstTxWarp>
          </a:bodyPr>
          <a:lstStyle>
            <a:lvl1pPr algn="r" eaLnBrk="0" hangingPunct="0">
              <a:defRPr sz="1300">
                <a:latin typeface="Times New Roman" panose="02020603050405020304" pitchFamily="18" charset="0"/>
              </a:defRPr>
            </a:lvl1pPr>
          </a:lstStyle>
          <a:p>
            <a:pPr>
              <a:defRPr/>
            </a:pPr>
            <a:endParaRPr lang="en-GB" altLang="en-US"/>
          </a:p>
        </p:txBody>
      </p:sp>
      <p:sp>
        <p:nvSpPr>
          <p:cNvPr id="17412" name="Rectangle 4">
            <a:extLst>
              <a:ext uri="{FF2B5EF4-FFF2-40B4-BE49-F238E27FC236}">
                <a16:creationId xmlns:a16="http://schemas.microsoft.com/office/drawing/2014/main" id="{50A36939-86E7-4EF8-8628-6A20235B6979}"/>
              </a:ext>
            </a:extLst>
          </p:cNvPr>
          <p:cNvSpPr>
            <a:spLocks noGrp="1" noChangeArrowheads="1"/>
          </p:cNvSpPr>
          <p:nvPr>
            <p:ph type="ftr" sz="quarter" idx="2"/>
          </p:nvPr>
        </p:nvSpPr>
        <p:spPr bwMode="auto">
          <a:xfrm>
            <a:off x="0" y="972439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b" anchorCtr="0" compatLnSpc="1">
            <a:prstTxWarp prst="textNoShape">
              <a:avLst/>
            </a:prstTxWarp>
          </a:bodyPr>
          <a:lstStyle>
            <a:lvl1pPr eaLnBrk="0" hangingPunct="0">
              <a:defRPr sz="1300">
                <a:latin typeface="Times New Roman" panose="02020603050405020304" pitchFamily="18" charset="0"/>
              </a:defRPr>
            </a:lvl1pPr>
          </a:lstStyle>
          <a:p>
            <a:pPr>
              <a:defRPr/>
            </a:pPr>
            <a:endParaRPr lang="en-US" altLang="en-US"/>
          </a:p>
        </p:txBody>
      </p:sp>
      <p:sp>
        <p:nvSpPr>
          <p:cNvPr id="17413" name="Rectangle 5">
            <a:extLst>
              <a:ext uri="{FF2B5EF4-FFF2-40B4-BE49-F238E27FC236}">
                <a16:creationId xmlns:a16="http://schemas.microsoft.com/office/drawing/2014/main" id="{906C01D5-BEE9-4986-BC17-5AE979C80202}"/>
              </a:ext>
            </a:extLst>
          </p:cNvPr>
          <p:cNvSpPr>
            <a:spLocks noGrp="1" noChangeArrowheads="1"/>
          </p:cNvSpPr>
          <p:nvPr>
            <p:ph type="sldNum" sz="quarter" idx="3"/>
          </p:nvPr>
        </p:nvSpPr>
        <p:spPr bwMode="auto">
          <a:xfrm>
            <a:off x="4026535" y="972439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b" anchorCtr="0" compatLnSpc="1">
            <a:prstTxWarp prst="textNoShape">
              <a:avLst/>
            </a:prstTxWarp>
          </a:bodyPr>
          <a:lstStyle>
            <a:lvl1pPr algn="r" eaLnBrk="0" hangingPunct="0">
              <a:defRPr sz="1300">
                <a:latin typeface="Times New Roman" panose="02020603050405020304" pitchFamily="18" charset="0"/>
              </a:defRPr>
            </a:lvl1pPr>
          </a:lstStyle>
          <a:p>
            <a:pPr>
              <a:defRPr/>
            </a:pPr>
            <a:fld id="{69BB56E6-2AE9-4A72-9F58-296D030C718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D5C8BB95-85B0-44EF-A9D7-B3A07ACE20DB}"/>
              </a:ext>
            </a:extLst>
          </p:cNvPr>
          <p:cNvSpPr>
            <a:spLocks noGrp="1" noChangeArrowheads="1"/>
          </p:cNvSpPr>
          <p:nvPr>
            <p:ph type="hdr" sz="quarter"/>
          </p:nvPr>
        </p:nvSpPr>
        <p:spPr bwMode="auto">
          <a:xfrm>
            <a:off x="0" y="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t" anchorCtr="0" compatLnSpc="1">
            <a:prstTxWarp prst="textNoShape">
              <a:avLst/>
            </a:prstTxWarp>
          </a:bodyPr>
          <a:lstStyle>
            <a:lvl1pPr eaLnBrk="0" hangingPunct="0">
              <a:defRPr sz="1300">
                <a:latin typeface="Times New Roman" panose="02020603050405020304" pitchFamily="18" charset="0"/>
              </a:defRPr>
            </a:lvl1pPr>
          </a:lstStyle>
          <a:p>
            <a:pPr>
              <a:defRPr/>
            </a:pPr>
            <a:endParaRPr lang="en-GB" altLang="en-US"/>
          </a:p>
        </p:txBody>
      </p:sp>
      <p:sp>
        <p:nvSpPr>
          <p:cNvPr id="15363" name="Rectangle 3">
            <a:extLst>
              <a:ext uri="{FF2B5EF4-FFF2-40B4-BE49-F238E27FC236}">
                <a16:creationId xmlns:a16="http://schemas.microsoft.com/office/drawing/2014/main" id="{F6CAFA97-4AE9-4851-AE28-0D7C1F4509B0}"/>
              </a:ext>
            </a:extLst>
          </p:cNvPr>
          <p:cNvSpPr>
            <a:spLocks noGrp="1" noChangeArrowheads="1"/>
          </p:cNvSpPr>
          <p:nvPr>
            <p:ph type="dt" idx="1"/>
          </p:nvPr>
        </p:nvSpPr>
        <p:spPr bwMode="auto">
          <a:xfrm>
            <a:off x="4026535" y="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t" anchorCtr="0" compatLnSpc="1">
            <a:prstTxWarp prst="textNoShape">
              <a:avLst/>
            </a:prstTxWarp>
          </a:bodyPr>
          <a:lstStyle>
            <a:lvl1pPr algn="r" eaLnBrk="0" hangingPunct="0">
              <a:defRPr sz="1300">
                <a:latin typeface="Times New Roman" panose="02020603050405020304" pitchFamily="18" charset="0"/>
              </a:defRPr>
            </a:lvl1pPr>
          </a:lstStyle>
          <a:p>
            <a:pPr>
              <a:defRPr/>
            </a:pPr>
            <a:endParaRPr lang="en-GB" altLang="en-US"/>
          </a:p>
        </p:txBody>
      </p:sp>
      <p:sp>
        <p:nvSpPr>
          <p:cNvPr id="3076" name="Rectangle 4">
            <a:extLst>
              <a:ext uri="{FF2B5EF4-FFF2-40B4-BE49-F238E27FC236}">
                <a16:creationId xmlns:a16="http://schemas.microsoft.com/office/drawing/2014/main" id="{EF6FB09D-3F88-4679-9F1F-F1C7C7F90223}"/>
              </a:ext>
            </a:extLst>
          </p:cNvPr>
          <p:cNvSpPr>
            <a:spLocks noGrp="1" noRot="1" noChangeAspect="1" noChangeArrowheads="1" noTextEdit="1"/>
          </p:cNvSpPr>
          <p:nvPr>
            <p:ph type="sldImg" idx="2"/>
          </p:nvPr>
        </p:nvSpPr>
        <p:spPr bwMode="auto">
          <a:xfrm>
            <a:off x="992188" y="766763"/>
            <a:ext cx="5121275" cy="3840162"/>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a:extLst>
              <a:ext uri="{FF2B5EF4-FFF2-40B4-BE49-F238E27FC236}">
                <a16:creationId xmlns:a16="http://schemas.microsoft.com/office/drawing/2014/main" id="{E56ABCD2-427E-43ED-8372-3A7F25F847B9}"/>
              </a:ext>
            </a:extLst>
          </p:cNvPr>
          <p:cNvSpPr>
            <a:spLocks noGrp="1" noChangeArrowheads="1"/>
          </p:cNvSpPr>
          <p:nvPr>
            <p:ph type="body" sz="quarter" idx="3"/>
          </p:nvPr>
        </p:nvSpPr>
        <p:spPr bwMode="auto">
          <a:xfrm>
            <a:off x="947421" y="4862195"/>
            <a:ext cx="5210810" cy="4606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15366" name="Rectangle 6">
            <a:extLst>
              <a:ext uri="{FF2B5EF4-FFF2-40B4-BE49-F238E27FC236}">
                <a16:creationId xmlns:a16="http://schemas.microsoft.com/office/drawing/2014/main" id="{E238AD0C-8EF4-49D3-BB95-E4C4E8F1A01A}"/>
              </a:ext>
            </a:extLst>
          </p:cNvPr>
          <p:cNvSpPr>
            <a:spLocks noGrp="1" noChangeArrowheads="1"/>
          </p:cNvSpPr>
          <p:nvPr>
            <p:ph type="ftr" sz="quarter" idx="4"/>
          </p:nvPr>
        </p:nvSpPr>
        <p:spPr bwMode="auto">
          <a:xfrm>
            <a:off x="0" y="972439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b" anchorCtr="0" compatLnSpc="1">
            <a:prstTxWarp prst="textNoShape">
              <a:avLst/>
            </a:prstTxWarp>
          </a:bodyPr>
          <a:lstStyle>
            <a:lvl1pPr eaLnBrk="0" hangingPunct="0">
              <a:defRPr sz="1300">
                <a:latin typeface="Times New Roman" panose="02020603050405020304" pitchFamily="18" charset="0"/>
              </a:defRPr>
            </a:lvl1pPr>
          </a:lstStyle>
          <a:p>
            <a:pPr>
              <a:defRPr/>
            </a:pPr>
            <a:endParaRPr lang="en-GB" altLang="en-US"/>
          </a:p>
        </p:txBody>
      </p:sp>
      <p:sp>
        <p:nvSpPr>
          <p:cNvPr id="15367" name="Rectangle 7">
            <a:extLst>
              <a:ext uri="{FF2B5EF4-FFF2-40B4-BE49-F238E27FC236}">
                <a16:creationId xmlns:a16="http://schemas.microsoft.com/office/drawing/2014/main" id="{4A6F1948-0D24-4A85-8299-D517A088AFEA}"/>
              </a:ext>
            </a:extLst>
          </p:cNvPr>
          <p:cNvSpPr>
            <a:spLocks noGrp="1" noChangeArrowheads="1"/>
          </p:cNvSpPr>
          <p:nvPr>
            <p:ph type="sldNum" sz="quarter" idx="5"/>
          </p:nvPr>
        </p:nvSpPr>
        <p:spPr bwMode="auto">
          <a:xfrm>
            <a:off x="4026535" y="9724390"/>
            <a:ext cx="3079115" cy="51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89" tIns="49544" rIns="99089" bIns="49544" numCol="1" anchor="b" anchorCtr="0" compatLnSpc="1">
            <a:prstTxWarp prst="textNoShape">
              <a:avLst/>
            </a:prstTxWarp>
          </a:bodyPr>
          <a:lstStyle>
            <a:lvl1pPr algn="r" eaLnBrk="0" hangingPunct="0">
              <a:defRPr sz="1300">
                <a:latin typeface="Times New Roman" panose="02020603050405020304" pitchFamily="18" charset="0"/>
              </a:defRPr>
            </a:lvl1pPr>
          </a:lstStyle>
          <a:p>
            <a:pPr>
              <a:defRPr/>
            </a:pPr>
            <a:fld id="{6C688B7F-9A0E-436F-9A55-BC2FCC21178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6C688B7F-9A0E-436F-9A55-BC2FCC21178E}" type="slidenum">
              <a:rPr lang="en-GB" altLang="en-US" smtClean="0"/>
              <a:pPr>
                <a:defRPr/>
              </a:pPr>
              <a:t>1</a:t>
            </a:fld>
            <a:endParaRPr lang="en-GB" altLang="en-US"/>
          </a:p>
        </p:txBody>
      </p:sp>
    </p:spTree>
    <p:extLst>
      <p:ext uri="{BB962C8B-B14F-4D97-AF65-F5344CB8AC3E}">
        <p14:creationId xmlns:p14="http://schemas.microsoft.com/office/powerpoint/2010/main" val="733609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07ACB-2CE6-247D-E7BC-E58B1F9DDEC2}"/>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2F895C02-AC0F-49BD-CC42-CF44A16FF64E}"/>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3</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00E891EC-C158-2902-14A3-77E70FE8F03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0360E41-8B9F-CD44-3AE7-D9C5E3BCECF0}"/>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276358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D13FEE0-8DB9-4AC2-B13B-4E1602903FBA}"/>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4</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91654B60-838C-4C54-882E-7903F234B335}"/>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651C0FB-E5AE-41FB-AC4E-855B7496CC64}"/>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005004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6F702-0CC0-3300-B60B-C290E2D7667A}"/>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9AD1267C-519B-5F53-C867-C56D77D83D6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5</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8648E619-E866-B698-6877-02F7DF648B4B}"/>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704CDFEB-292A-0F9B-65D0-79013BEEAEB7}"/>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182945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D49A5-680F-5E01-080C-6595443E0BE9}"/>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FC02F010-567A-6F35-B9CA-7CE4AA97AD14}"/>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6</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6C3F3A88-A2C7-04A8-2087-DB9BAF4D9B8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B1558865-5833-3840-B5C3-11FA0AE16E53}"/>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348089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D13FEE0-8DB9-4AC2-B13B-4E1602903FBA}"/>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7</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91654B60-838C-4C54-882E-7903F234B335}"/>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651C0FB-E5AE-41FB-AC4E-855B7496CC6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5AFA3-B6D6-7632-63C0-3E7C411F1672}"/>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4CC52779-7BEF-82B0-82B9-010C4DDB7A8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8</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0B2224B3-3E0B-6668-6477-7B06FB89986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9B5A0B3D-FD30-F465-176E-7DAB45D6E6E3}"/>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525027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CFCFF-50FF-73E4-1CCB-49B6E2ACBF92}"/>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717233E9-410A-89B3-157F-5F9815EAE5DB}"/>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9</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3EB0A83E-FDE0-8BF8-B163-AFDBD4E0550E}"/>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0C17EACF-CEFA-6DD4-D30F-B676F712E6C1}"/>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1028669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D69EC-3FCA-9FA5-ED08-6E22CF5D15A1}"/>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451632A7-532B-EBA0-5E4F-A565AA1CE1A5}"/>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11</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80DE07A0-7F89-51C8-B109-C48A844ACBD2}"/>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CD3D9B53-65DB-5BB3-D944-2223BD89F50C}"/>
              </a:ext>
            </a:extLst>
          </p:cNvPr>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850044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43CE6-72C4-9B59-293B-BD25602C2FEF}"/>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C06CFE44-C149-6578-A858-0006C2A7E949}"/>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12</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B0B847B4-9AA6-48E7-3219-2AF694CD4049}"/>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73DAC1BA-7375-77CF-D741-D0A82D16581C}"/>
              </a:ext>
            </a:extLst>
          </p:cNvPr>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074164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9AC26-DE68-306C-C93A-03ECBE638C4E}"/>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98645EA6-B9A9-B5AA-0FED-D63B33435EDF}"/>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14</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FDE59693-625A-99BF-9E43-0FCBCF151D14}"/>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EE86813-FEF3-9C02-AA58-32594DB0E089}"/>
              </a:ext>
            </a:extLst>
          </p:cNvPr>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197980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F0D74-5E02-BF0E-8091-CCFC5B56776F}"/>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771EB655-F35B-7CAB-0917-2137ED31624F}"/>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805093" indent="-309651">
              <a:defRPr>
                <a:solidFill>
                  <a:schemeClr val="tx1"/>
                </a:solidFill>
                <a:latin typeface="Arial" panose="020B0604020202020204" pitchFamily="34" charset="0"/>
                <a:cs typeface="Arial" panose="020B0604020202020204" pitchFamily="34" charset="0"/>
              </a:defRPr>
            </a:lvl2pPr>
            <a:lvl3pPr marL="1238603" indent="-247720">
              <a:defRPr>
                <a:solidFill>
                  <a:schemeClr val="tx1"/>
                </a:solidFill>
                <a:latin typeface="Arial" panose="020B0604020202020204" pitchFamily="34" charset="0"/>
                <a:cs typeface="Arial" panose="020B0604020202020204" pitchFamily="34" charset="0"/>
              </a:defRPr>
            </a:lvl3pPr>
            <a:lvl4pPr marL="1734045" indent="-247720">
              <a:defRPr>
                <a:solidFill>
                  <a:schemeClr val="tx1"/>
                </a:solidFill>
                <a:latin typeface="Arial" panose="020B0604020202020204" pitchFamily="34" charset="0"/>
                <a:cs typeface="Arial" panose="020B0604020202020204" pitchFamily="34" charset="0"/>
              </a:defRPr>
            </a:lvl4pPr>
            <a:lvl5pPr marL="2229486" indent="-247720">
              <a:defRPr>
                <a:solidFill>
                  <a:schemeClr val="tx1"/>
                </a:solidFill>
                <a:latin typeface="Arial" panose="020B0604020202020204" pitchFamily="34" charset="0"/>
                <a:cs typeface="Arial" panose="020B0604020202020204" pitchFamily="34" charset="0"/>
              </a:defRPr>
            </a:lvl5pPr>
            <a:lvl6pPr marL="2724928"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220369"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715811"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211252" indent="-24772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B3F9533-E95D-4EF1-AA50-AEED2E64766B}" type="slidenum">
              <a:rPr lang="en-GB" altLang="en-US" smtClean="0">
                <a:latin typeface="Times New Roman" panose="02020603050405020304" pitchFamily="18" charset="0"/>
              </a:rPr>
              <a:pPr/>
              <a:t>15</a:t>
            </a:fld>
            <a:endParaRPr lang="en-GB" altLang="en-US">
              <a:latin typeface="Times New Roman" panose="02020603050405020304" pitchFamily="18" charset="0"/>
            </a:endParaRPr>
          </a:p>
        </p:txBody>
      </p:sp>
      <p:sp>
        <p:nvSpPr>
          <p:cNvPr id="8195" name="Rectangle 2">
            <a:extLst>
              <a:ext uri="{FF2B5EF4-FFF2-40B4-BE49-F238E27FC236}">
                <a16:creationId xmlns:a16="http://schemas.microsoft.com/office/drawing/2014/main" id="{20EE653B-1325-13AA-03CA-3990B27CDDA4}"/>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C8BA5AA1-DBDE-1941-1F61-6E6DA5A2C1E7}"/>
              </a:ext>
            </a:extLst>
          </p:cNvPr>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358989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727D7E1A-BD90-43E0-9723-C5905180936D}"/>
              </a:ext>
            </a:extLst>
          </p:cNvPr>
          <p:cNvGrpSpPr>
            <a:grpSpLocks/>
          </p:cNvGrpSpPr>
          <p:nvPr/>
        </p:nvGrpSpPr>
        <p:grpSpPr bwMode="auto">
          <a:xfrm>
            <a:off x="0" y="0"/>
            <a:ext cx="9142413" cy="6856413"/>
            <a:chOff x="0" y="0"/>
            <a:chExt cx="5759" cy="4319"/>
          </a:xfrm>
        </p:grpSpPr>
        <p:sp>
          <p:nvSpPr>
            <p:cNvPr id="5" name="Freeform 3">
              <a:extLst>
                <a:ext uri="{FF2B5EF4-FFF2-40B4-BE49-F238E27FC236}">
                  <a16:creationId xmlns:a16="http://schemas.microsoft.com/office/drawing/2014/main" id="{40D3A292-C387-4E4A-8657-612F2DFD11AE}"/>
                </a:ext>
              </a:extLst>
            </p:cNvPr>
            <p:cNvSpPr>
              <a:spLocks/>
            </p:cNvSpPr>
            <p:nvPr/>
          </p:nvSpPr>
          <p:spPr bwMode="hidden">
            <a:xfrm>
              <a:off x="0" y="0"/>
              <a:ext cx="5758" cy="1043"/>
            </a:xfrm>
            <a:custGeom>
              <a:avLst/>
              <a:gdLst>
                <a:gd name="T0" fmla="*/ 5740 w 5740"/>
                <a:gd name="T1" fmla="*/ 1043 h 1043"/>
                <a:gd name="T2" fmla="*/ 0 w 5740"/>
                <a:gd name="T3" fmla="*/ 1043 h 1043"/>
                <a:gd name="T4" fmla="*/ 0 w 5740"/>
                <a:gd name="T5" fmla="*/ 0 h 1043"/>
                <a:gd name="T6" fmla="*/ 5740 w 5740"/>
                <a:gd name="T7" fmla="*/ 0 h 1043"/>
                <a:gd name="T8" fmla="*/ 5740 w 5740"/>
                <a:gd name="T9" fmla="*/ 1043 h 1043"/>
                <a:gd name="T10" fmla="*/ 5740 w 5740"/>
                <a:gd name="T11" fmla="*/ 1043 h 1043"/>
              </a:gdLst>
              <a:ahLst/>
              <a:cxnLst>
                <a:cxn ang="0">
                  <a:pos x="T0" y="T1"/>
                </a:cxn>
                <a:cxn ang="0">
                  <a:pos x="T2" y="T3"/>
                </a:cxn>
                <a:cxn ang="0">
                  <a:pos x="T4" y="T5"/>
                </a:cxn>
                <a:cxn ang="0">
                  <a:pos x="T6" y="T7"/>
                </a:cxn>
                <a:cxn ang="0">
                  <a:pos x="T8" y="T9"/>
                </a:cxn>
                <a:cxn ang="0">
                  <a:pos x="T10" y="T11"/>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nvGrpSpPr>
            <p:cNvPr id="6" name="Group 4">
              <a:extLst>
                <a:ext uri="{FF2B5EF4-FFF2-40B4-BE49-F238E27FC236}">
                  <a16:creationId xmlns:a16="http://schemas.microsoft.com/office/drawing/2014/main" id="{AEAB0192-2B66-406D-9D3E-6B21B042B954}"/>
                </a:ext>
              </a:extLst>
            </p:cNvPr>
            <p:cNvGrpSpPr>
              <a:grpSpLocks/>
            </p:cNvGrpSpPr>
            <p:nvPr userDrawn="1"/>
          </p:nvGrpSpPr>
          <p:grpSpPr bwMode="auto">
            <a:xfrm>
              <a:off x="0" y="0"/>
              <a:ext cx="5759" cy="4319"/>
              <a:chOff x="0" y="0"/>
              <a:chExt cx="5759" cy="4319"/>
            </a:xfrm>
          </p:grpSpPr>
          <p:sp>
            <p:nvSpPr>
              <p:cNvPr id="7" name="Freeform 5">
                <a:extLst>
                  <a:ext uri="{FF2B5EF4-FFF2-40B4-BE49-F238E27FC236}">
                    <a16:creationId xmlns:a16="http://schemas.microsoft.com/office/drawing/2014/main" id="{A0D3EAEE-ADAD-4E0D-8D48-FE1300C869DD}"/>
                  </a:ext>
                </a:extLst>
              </p:cNvPr>
              <p:cNvSpPr>
                <a:spLocks/>
              </p:cNvSpPr>
              <p:nvPr/>
            </p:nvSpPr>
            <p:spPr bwMode="hidden">
              <a:xfrm>
                <a:off x="1" y="104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8" name="Freeform 6">
                <a:extLst>
                  <a:ext uri="{FF2B5EF4-FFF2-40B4-BE49-F238E27FC236}">
                    <a16:creationId xmlns:a16="http://schemas.microsoft.com/office/drawing/2014/main" id="{62DBF24F-9378-49CF-A30D-EABC99F3BC6A}"/>
                  </a:ext>
                </a:extLst>
              </p:cNvPr>
              <p:cNvSpPr>
                <a:spLocks/>
              </p:cNvSpPr>
              <p:nvPr/>
            </p:nvSpPr>
            <p:spPr bwMode="hidden">
              <a:xfrm>
                <a:off x="0" y="3988"/>
                <a:ext cx="5758" cy="42"/>
              </a:xfrm>
              <a:custGeom>
                <a:avLst/>
                <a:gdLst>
                  <a:gd name="T0" fmla="*/ 0 w 5740"/>
                  <a:gd name="T1" fmla="*/ 42 h 42"/>
                  <a:gd name="T2" fmla="*/ 5740 w 5740"/>
                  <a:gd name="T3" fmla="*/ 42 h 42"/>
                  <a:gd name="T4" fmla="*/ 5740 w 5740"/>
                  <a:gd name="T5" fmla="*/ 0 h 42"/>
                  <a:gd name="T6" fmla="*/ 0 w 5740"/>
                  <a:gd name="T7" fmla="*/ 0 h 42"/>
                  <a:gd name="T8" fmla="*/ 0 w 5740"/>
                  <a:gd name="T9" fmla="*/ 42 h 42"/>
                  <a:gd name="T10" fmla="*/ 0 w 5740"/>
                  <a:gd name="T11" fmla="*/ 42 h 42"/>
                </a:gdLst>
                <a:ahLst/>
                <a:cxnLst>
                  <a:cxn ang="0">
                    <a:pos x="T0" y="T1"/>
                  </a:cxn>
                  <a:cxn ang="0">
                    <a:pos x="T2" y="T3"/>
                  </a:cxn>
                  <a:cxn ang="0">
                    <a:pos x="T4" y="T5"/>
                  </a:cxn>
                  <a:cxn ang="0">
                    <a:pos x="T6" y="T7"/>
                  </a:cxn>
                  <a:cxn ang="0">
                    <a:pos x="T8" y="T9"/>
                  </a:cxn>
                  <a:cxn ang="0">
                    <a:pos x="T10" y="T11"/>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9" name="Freeform 7">
                <a:extLst>
                  <a:ext uri="{FF2B5EF4-FFF2-40B4-BE49-F238E27FC236}">
                    <a16:creationId xmlns:a16="http://schemas.microsoft.com/office/drawing/2014/main" id="{9B57E52B-034A-4B5B-9D73-073D36A8338B}"/>
                  </a:ext>
                </a:extLst>
              </p:cNvPr>
              <p:cNvSpPr>
                <a:spLocks/>
              </p:cNvSpPr>
              <p:nvPr/>
            </p:nvSpPr>
            <p:spPr bwMode="hidden">
              <a:xfrm>
                <a:off x="0" y="3665"/>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0" name="Freeform 8">
                <a:extLst>
                  <a:ext uri="{FF2B5EF4-FFF2-40B4-BE49-F238E27FC236}">
                    <a16:creationId xmlns:a16="http://schemas.microsoft.com/office/drawing/2014/main" id="{0113B664-EBEA-43DD-A5D8-B2F8C30AD0B4}"/>
                  </a:ext>
                </a:extLst>
              </p:cNvPr>
              <p:cNvSpPr>
                <a:spLocks/>
              </p:cNvSpPr>
              <p:nvPr/>
            </p:nvSpPr>
            <p:spPr bwMode="hidden">
              <a:xfrm>
                <a:off x="0" y="3364"/>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1" name="Freeform 9">
                <a:extLst>
                  <a:ext uri="{FF2B5EF4-FFF2-40B4-BE49-F238E27FC236}">
                    <a16:creationId xmlns:a16="http://schemas.microsoft.com/office/drawing/2014/main" id="{E3D7EAAD-21CF-48D8-9DA5-16CFF1D9A619}"/>
                  </a:ext>
                </a:extLst>
              </p:cNvPr>
              <p:cNvSpPr>
                <a:spLocks/>
              </p:cNvSpPr>
              <p:nvPr/>
            </p:nvSpPr>
            <p:spPr bwMode="hidden">
              <a:xfrm>
                <a:off x="0" y="3105"/>
                <a:ext cx="5758" cy="31"/>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2" name="Freeform 10">
                <a:extLst>
                  <a:ext uri="{FF2B5EF4-FFF2-40B4-BE49-F238E27FC236}">
                    <a16:creationId xmlns:a16="http://schemas.microsoft.com/office/drawing/2014/main" id="{5F0C8988-B91C-4E1A-9913-3A8E1088020E}"/>
                  </a:ext>
                </a:extLst>
              </p:cNvPr>
              <p:cNvSpPr>
                <a:spLocks/>
              </p:cNvSpPr>
              <p:nvPr/>
            </p:nvSpPr>
            <p:spPr bwMode="hidden">
              <a:xfrm>
                <a:off x="0" y="2859"/>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3" name="Freeform 11">
                <a:extLst>
                  <a:ext uri="{FF2B5EF4-FFF2-40B4-BE49-F238E27FC236}">
                    <a16:creationId xmlns:a16="http://schemas.microsoft.com/office/drawing/2014/main" id="{78F168FA-8A78-4106-A237-53E6F703AC16}"/>
                  </a:ext>
                </a:extLst>
              </p:cNvPr>
              <p:cNvSpPr>
                <a:spLocks/>
              </p:cNvSpPr>
              <p:nvPr/>
            </p:nvSpPr>
            <p:spPr bwMode="hidden">
              <a:xfrm>
                <a:off x="0" y="264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4" name="Freeform 12">
                <a:extLst>
                  <a:ext uri="{FF2B5EF4-FFF2-40B4-BE49-F238E27FC236}">
                    <a16:creationId xmlns:a16="http://schemas.microsoft.com/office/drawing/2014/main" id="{2CC369C7-544A-45D7-B988-40D6437A4B13}"/>
                  </a:ext>
                </a:extLst>
              </p:cNvPr>
              <p:cNvSpPr>
                <a:spLocks/>
              </p:cNvSpPr>
              <p:nvPr/>
            </p:nvSpPr>
            <p:spPr bwMode="hidden">
              <a:xfrm>
                <a:off x="0" y="2433"/>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5" name="Freeform 13">
                <a:extLst>
                  <a:ext uri="{FF2B5EF4-FFF2-40B4-BE49-F238E27FC236}">
                    <a16:creationId xmlns:a16="http://schemas.microsoft.com/office/drawing/2014/main" id="{347E40DB-19EB-4288-A460-1D41F5F4F834}"/>
                  </a:ext>
                </a:extLst>
              </p:cNvPr>
              <p:cNvSpPr>
                <a:spLocks/>
              </p:cNvSpPr>
              <p:nvPr/>
            </p:nvSpPr>
            <p:spPr bwMode="hidden">
              <a:xfrm>
                <a:off x="0" y="2259"/>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6" name="Freeform 14">
                <a:extLst>
                  <a:ext uri="{FF2B5EF4-FFF2-40B4-BE49-F238E27FC236}">
                    <a16:creationId xmlns:a16="http://schemas.microsoft.com/office/drawing/2014/main" id="{3DE3AA56-F742-4E0F-A032-AB64FCD4031D}"/>
                  </a:ext>
                </a:extLst>
              </p:cNvPr>
              <p:cNvSpPr>
                <a:spLocks/>
              </p:cNvSpPr>
              <p:nvPr/>
            </p:nvSpPr>
            <p:spPr bwMode="hidden">
              <a:xfrm>
                <a:off x="0" y="209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7" name="Freeform 15">
                <a:extLst>
                  <a:ext uri="{FF2B5EF4-FFF2-40B4-BE49-F238E27FC236}">
                    <a16:creationId xmlns:a16="http://schemas.microsoft.com/office/drawing/2014/main" id="{BCDA9F0C-6262-4344-A757-CE1DC98CCFB9}"/>
                  </a:ext>
                </a:extLst>
              </p:cNvPr>
              <p:cNvSpPr>
                <a:spLocks/>
              </p:cNvSpPr>
              <p:nvPr/>
            </p:nvSpPr>
            <p:spPr bwMode="hidden">
              <a:xfrm>
                <a:off x="0" y="192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8" name="Freeform 16">
                <a:extLst>
                  <a:ext uri="{FF2B5EF4-FFF2-40B4-BE49-F238E27FC236}">
                    <a16:creationId xmlns:a16="http://schemas.microsoft.com/office/drawing/2014/main" id="{5B3BC47B-DB4A-4964-AC72-16DD10FB5F9F}"/>
                  </a:ext>
                </a:extLst>
              </p:cNvPr>
              <p:cNvSpPr>
                <a:spLocks/>
              </p:cNvSpPr>
              <p:nvPr/>
            </p:nvSpPr>
            <p:spPr bwMode="hidden">
              <a:xfrm>
                <a:off x="0" y="1645"/>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9" name="Freeform 17">
                <a:extLst>
                  <a:ext uri="{FF2B5EF4-FFF2-40B4-BE49-F238E27FC236}">
                    <a16:creationId xmlns:a16="http://schemas.microsoft.com/office/drawing/2014/main" id="{06601B06-037E-4810-979A-589A2A47D3F8}"/>
                  </a:ext>
                </a:extLst>
              </p:cNvPr>
              <p:cNvSpPr>
                <a:spLocks/>
              </p:cNvSpPr>
              <p:nvPr/>
            </p:nvSpPr>
            <p:spPr bwMode="hidden">
              <a:xfrm>
                <a:off x="0" y="177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0" name="Freeform 18">
                <a:extLst>
                  <a:ext uri="{FF2B5EF4-FFF2-40B4-BE49-F238E27FC236}">
                    <a16:creationId xmlns:a16="http://schemas.microsoft.com/office/drawing/2014/main" id="{2E5A87D3-2141-46CD-837E-C51581FF6C63}"/>
                  </a:ext>
                </a:extLst>
              </p:cNvPr>
              <p:cNvSpPr>
                <a:spLocks/>
              </p:cNvSpPr>
              <p:nvPr/>
            </p:nvSpPr>
            <p:spPr bwMode="hidden">
              <a:xfrm>
                <a:off x="0" y="1520"/>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 name="Freeform 19">
                <a:extLst>
                  <a:ext uri="{FF2B5EF4-FFF2-40B4-BE49-F238E27FC236}">
                    <a16:creationId xmlns:a16="http://schemas.microsoft.com/office/drawing/2014/main" id="{75D42199-935F-420E-AA16-DD25E21AB330}"/>
                  </a:ext>
                </a:extLst>
              </p:cNvPr>
              <p:cNvSpPr>
                <a:spLocks/>
              </p:cNvSpPr>
              <p:nvPr/>
            </p:nvSpPr>
            <p:spPr bwMode="hidden">
              <a:xfrm>
                <a:off x="0" y="1394"/>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2" name="Freeform 20">
                <a:extLst>
                  <a:ext uri="{FF2B5EF4-FFF2-40B4-BE49-F238E27FC236}">
                    <a16:creationId xmlns:a16="http://schemas.microsoft.com/office/drawing/2014/main" id="{9CC96D4A-2592-416F-AA64-F556CAB34C63}"/>
                  </a:ext>
                </a:extLst>
              </p:cNvPr>
              <p:cNvSpPr>
                <a:spLocks/>
              </p:cNvSpPr>
              <p:nvPr/>
            </p:nvSpPr>
            <p:spPr bwMode="hidden">
              <a:xfrm>
                <a:off x="0" y="128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3" name="Freeform 21">
                <a:extLst>
                  <a:ext uri="{FF2B5EF4-FFF2-40B4-BE49-F238E27FC236}">
                    <a16:creationId xmlns:a16="http://schemas.microsoft.com/office/drawing/2014/main" id="{323961C3-9CC1-4F35-AEA1-8AA73F37753A}"/>
                  </a:ext>
                </a:extLst>
              </p:cNvPr>
              <p:cNvSpPr>
                <a:spLocks/>
              </p:cNvSpPr>
              <p:nvPr/>
            </p:nvSpPr>
            <p:spPr bwMode="hidden">
              <a:xfrm>
                <a:off x="0" y="117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4" name="Freeform 22">
                <a:extLst>
                  <a:ext uri="{FF2B5EF4-FFF2-40B4-BE49-F238E27FC236}">
                    <a16:creationId xmlns:a16="http://schemas.microsoft.com/office/drawing/2014/main" id="{776729AA-1D89-461F-88CF-BD920B820614}"/>
                  </a:ext>
                </a:extLst>
              </p:cNvPr>
              <p:cNvSpPr>
                <a:spLocks/>
              </p:cNvSpPr>
              <p:nvPr/>
            </p:nvSpPr>
            <p:spPr bwMode="hidden">
              <a:xfrm>
                <a:off x="0" y="2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5" name="Freeform 23">
                <a:extLst>
                  <a:ext uri="{FF2B5EF4-FFF2-40B4-BE49-F238E27FC236}">
                    <a16:creationId xmlns:a16="http://schemas.microsoft.com/office/drawing/2014/main" id="{8F489CAA-45A9-462D-AD29-26987BA33998}"/>
                  </a:ext>
                </a:extLst>
              </p:cNvPr>
              <p:cNvSpPr>
                <a:spLocks/>
              </p:cNvSpPr>
              <p:nvPr/>
            </p:nvSpPr>
            <p:spPr bwMode="hidden">
              <a:xfrm>
                <a:off x="0" y="186"/>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6" name="Freeform 24">
                <a:extLst>
                  <a:ext uri="{FF2B5EF4-FFF2-40B4-BE49-F238E27FC236}">
                    <a16:creationId xmlns:a16="http://schemas.microsoft.com/office/drawing/2014/main" id="{50393F22-C9A8-4514-AA2E-73BF41CF82B0}"/>
                  </a:ext>
                </a:extLst>
              </p:cNvPr>
              <p:cNvSpPr>
                <a:spLocks/>
              </p:cNvSpPr>
              <p:nvPr/>
            </p:nvSpPr>
            <p:spPr bwMode="hidden">
              <a:xfrm>
                <a:off x="0" y="475"/>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7" name="Freeform 25">
                <a:extLst>
                  <a:ext uri="{FF2B5EF4-FFF2-40B4-BE49-F238E27FC236}">
                    <a16:creationId xmlns:a16="http://schemas.microsoft.com/office/drawing/2014/main" id="{C54A3144-5F63-47F6-A68B-850D659016C4}"/>
                  </a:ext>
                </a:extLst>
              </p:cNvPr>
              <p:cNvSpPr>
                <a:spLocks/>
              </p:cNvSpPr>
              <p:nvPr/>
            </p:nvSpPr>
            <p:spPr bwMode="hidden">
              <a:xfrm>
                <a:off x="0" y="337"/>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8" name="Freeform 26">
                <a:extLst>
                  <a:ext uri="{FF2B5EF4-FFF2-40B4-BE49-F238E27FC236}">
                    <a16:creationId xmlns:a16="http://schemas.microsoft.com/office/drawing/2014/main" id="{59A87DC3-5D75-4689-AE7E-82BC29822B4D}"/>
                  </a:ext>
                </a:extLst>
              </p:cNvPr>
              <p:cNvSpPr>
                <a:spLocks/>
              </p:cNvSpPr>
              <p:nvPr/>
            </p:nvSpPr>
            <p:spPr bwMode="hidden">
              <a:xfrm>
                <a:off x="0" y="60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9" name="Freeform 27">
                <a:extLst>
                  <a:ext uri="{FF2B5EF4-FFF2-40B4-BE49-F238E27FC236}">
                    <a16:creationId xmlns:a16="http://schemas.microsoft.com/office/drawing/2014/main" id="{B8819835-B52E-4CBC-A1BC-A1F70C024AED}"/>
                  </a:ext>
                </a:extLst>
              </p:cNvPr>
              <p:cNvSpPr>
                <a:spLocks/>
              </p:cNvSpPr>
              <p:nvPr/>
            </p:nvSpPr>
            <p:spPr bwMode="hidden">
              <a:xfrm>
                <a:off x="0" y="72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30" name="Freeform 28">
                <a:extLst>
                  <a:ext uri="{FF2B5EF4-FFF2-40B4-BE49-F238E27FC236}">
                    <a16:creationId xmlns:a16="http://schemas.microsoft.com/office/drawing/2014/main" id="{9671DD5C-FF18-4DB3-9070-4143D2314DB6}"/>
                  </a:ext>
                </a:extLst>
              </p:cNvPr>
              <p:cNvSpPr>
                <a:spLocks/>
              </p:cNvSpPr>
              <p:nvPr/>
            </p:nvSpPr>
            <p:spPr bwMode="hidden">
              <a:xfrm>
                <a:off x="0" y="841"/>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31" name="Freeform 29">
                <a:extLst>
                  <a:ext uri="{FF2B5EF4-FFF2-40B4-BE49-F238E27FC236}">
                    <a16:creationId xmlns:a16="http://schemas.microsoft.com/office/drawing/2014/main" id="{89079EDE-E622-4CD8-9A04-58C44EF8416F}"/>
                  </a:ext>
                </a:extLst>
              </p:cNvPr>
              <p:cNvSpPr>
                <a:spLocks/>
              </p:cNvSpPr>
              <p:nvPr/>
            </p:nvSpPr>
            <p:spPr bwMode="hidden">
              <a:xfrm>
                <a:off x="0" y="943"/>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nvGrpSpPr>
              <p:cNvPr id="32" name="Group 30">
                <a:extLst>
                  <a:ext uri="{FF2B5EF4-FFF2-40B4-BE49-F238E27FC236}">
                    <a16:creationId xmlns:a16="http://schemas.microsoft.com/office/drawing/2014/main" id="{1C3DD8CB-B42D-4B43-A78D-61D31BEF45B9}"/>
                  </a:ext>
                </a:extLst>
              </p:cNvPr>
              <p:cNvGrpSpPr>
                <a:grpSpLocks/>
              </p:cNvGrpSpPr>
              <p:nvPr/>
            </p:nvGrpSpPr>
            <p:grpSpPr bwMode="auto">
              <a:xfrm>
                <a:off x="0" y="0"/>
                <a:ext cx="5758" cy="1045"/>
                <a:chOff x="0" y="0"/>
                <a:chExt cx="5758" cy="1045"/>
              </a:xfrm>
            </p:grpSpPr>
            <p:sp>
              <p:nvSpPr>
                <p:cNvPr id="54" name="Freeform 31">
                  <a:extLst>
                    <a:ext uri="{FF2B5EF4-FFF2-40B4-BE49-F238E27FC236}">
                      <a16:creationId xmlns:a16="http://schemas.microsoft.com/office/drawing/2014/main" id="{DFE69E62-367F-438D-83C5-7880D2D9E5EA}"/>
                    </a:ext>
                  </a:extLst>
                </p:cNvPr>
                <p:cNvSpPr>
                  <a:spLocks/>
                </p:cNvSpPr>
                <p:nvPr/>
              </p:nvSpPr>
              <p:spPr bwMode="hidden">
                <a:xfrm>
                  <a:off x="2849" y="0"/>
                  <a:ext cx="42" cy="1045"/>
                </a:xfrm>
                <a:custGeom>
                  <a:avLst/>
                  <a:gdLst>
                    <a:gd name="T0" fmla="*/ 18 w 42"/>
                    <a:gd name="T1" fmla="*/ 1043 h 1043"/>
                    <a:gd name="T2" fmla="*/ 42 w 42"/>
                    <a:gd name="T3" fmla="*/ 1043 h 1043"/>
                    <a:gd name="T4" fmla="*/ 42 w 42"/>
                    <a:gd name="T5" fmla="*/ 0 h 1043"/>
                    <a:gd name="T6" fmla="*/ 0 w 42"/>
                    <a:gd name="T7" fmla="*/ 0 h 1043"/>
                    <a:gd name="T8" fmla="*/ 0 w 42"/>
                    <a:gd name="T9" fmla="*/ 1043 h 1043"/>
                    <a:gd name="T10" fmla="*/ 18 w 42"/>
                    <a:gd name="T11" fmla="*/ 1043 h 1043"/>
                    <a:gd name="T12" fmla="*/ 18 w 4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5" name="Freeform 32">
                  <a:extLst>
                    <a:ext uri="{FF2B5EF4-FFF2-40B4-BE49-F238E27FC236}">
                      <a16:creationId xmlns:a16="http://schemas.microsoft.com/office/drawing/2014/main" id="{6C2998F3-DEB7-4D93-BD6B-0B446D22C369}"/>
                    </a:ext>
                  </a:extLst>
                </p:cNvPr>
                <p:cNvSpPr>
                  <a:spLocks/>
                </p:cNvSpPr>
                <p:nvPr/>
              </p:nvSpPr>
              <p:spPr bwMode="hidden">
                <a:xfrm>
                  <a:off x="2400" y="0"/>
                  <a:ext cx="155" cy="1045"/>
                </a:xfrm>
                <a:custGeom>
                  <a:avLst/>
                  <a:gdLst>
                    <a:gd name="T0" fmla="*/ 131 w 155"/>
                    <a:gd name="T1" fmla="*/ 1043 h 1043"/>
                    <a:gd name="T2" fmla="*/ 155 w 155"/>
                    <a:gd name="T3" fmla="*/ 1043 h 1043"/>
                    <a:gd name="T4" fmla="*/ 42 w 155"/>
                    <a:gd name="T5" fmla="*/ 0 h 1043"/>
                    <a:gd name="T6" fmla="*/ 0 w 155"/>
                    <a:gd name="T7" fmla="*/ 0 h 1043"/>
                    <a:gd name="T8" fmla="*/ 113 w 155"/>
                    <a:gd name="T9" fmla="*/ 1043 h 1043"/>
                    <a:gd name="T10" fmla="*/ 131 w 155"/>
                    <a:gd name="T11" fmla="*/ 1043 h 1043"/>
                    <a:gd name="T12" fmla="*/ 131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6" name="Freeform 33">
                  <a:extLst>
                    <a:ext uri="{FF2B5EF4-FFF2-40B4-BE49-F238E27FC236}">
                      <a16:creationId xmlns:a16="http://schemas.microsoft.com/office/drawing/2014/main" id="{F339322B-1F5C-4B2D-AB84-22014248786D}"/>
                    </a:ext>
                  </a:extLst>
                </p:cNvPr>
                <p:cNvSpPr>
                  <a:spLocks/>
                </p:cNvSpPr>
                <p:nvPr/>
              </p:nvSpPr>
              <p:spPr bwMode="hidden">
                <a:xfrm>
                  <a:off x="1967" y="0"/>
                  <a:ext cx="240" cy="1045"/>
                </a:xfrm>
                <a:custGeom>
                  <a:avLst/>
                  <a:gdLst>
                    <a:gd name="T0" fmla="*/ 221 w 239"/>
                    <a:gd name="T1" fmla="*/ 1043 h 1043"/>
                    <a:gd name="T2" fmla="*/ 239 w 239"/>
                    <a:gd name="T3" fmla="*/ 1043 h 1043"/>
                    <a:gd name="T4" fmla="*/ 36 w 239"/>
                    <a:gd name="T5" fmla="*/ 0 h 1043"/>
                    <a:gd name="T6" fmla="*/ 0 w 239"/>
                    <a:gd name="T7" fmla="*/ 0 h 1043"/>
                    <a:gd name="T8" fmla="*/ 203 w 239"/>
                    <a:gd name="T9" fmla="*/ 1043 h 1043"/>
                    <a:gd name="T10" fmla="*/ 221 w 239"/>
                    <a:gd name="T11" fmla="*/ 1043 h 1043"/>
                    <a:gd name="T12" fmla="*/ 221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7" name="Freeform 34">
                  <a:extLst>
                    <a:ext uri="{FF2B5EF4-FFF2-40B4-BE49-F238E27FC236}">
                      <a16:creationId xmlns:a16="http://schemas.microsoft.com/office/drawing/2014/main" id="{0D289AC9-7581-42BF-9032-7FE58ED27A4F}"/>
                    </a:ext>
                  </a:extLst>
                </p:cNvPr>
                <p:cNvSpPr>
                  <a:spLocks/>
                </p:cNvSpPr>
                <p:nvPr/>
              </p:nvSpPr>
              <p:spPr bwMode="hidden">
                <a:xfrm>
                  <a:off x="1554" y="0"/>
                  <a:ext cx="353" cy="1045"/>
                </a:xfrm>
                <a:custGeom>
                  <a:avLst/>
                  <a:gdLst>
                    <a:gd name="T0" fmla="*/ 334 w 352"/>
                    <a:gd name="T1" fmla="*/ 1043 h 1043"/>
                    <a:gd name="T2" fmla="*/ 352 w 352"/>
                    <a:gd name="T3" fmla="*/ 1043 h 1043"/>
                    <a:gd name="T4" fmla="*/ 41 w 352"/>
                    <a:gd name="T5" fmla="*/ 0 h 1043"/>
                    <a:gd name="T6" fmla="*/ 0 w 352"/>
                    <a:gd name="T7" fmla="*/ 0 h 1043"/>
                    <a:gd name="T8" fmla="*/ 311 w 352"/>
                    <a:gd name="T9" fmla="*/ 1043 h 1043"/>
                    <a:gd name="T10" fmla="*/ 334 w 352"/>
                    <a:gd name="T11" fmla="*/ 1043 h 1043"/>
                    <a:gd name="T12" fmla="*/ 334 w 35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8" name="Freeform 35">
                  <a:extLst>
                    <a:ext uri="{FF2B5EF4-FFF2-40B4-BE49-F238E27FC236}">
                      <a16:creationId xmlns:a16="http://schemas.microsoft.com/office/drawing/2014/main" id="{E7285BA2-30C7-423C-8C5C-307C516B5738}"/>
                    </a:ext>
                  </a:extLst>
                </p:cNvPr>
                <p:cNvSpPr>
                  <a:spLocks/>
                </p:cNvSpPr>
                <p:nvPr/>
              </p:nvSpPr>
              <p:spPr bwMode="hidden">
                <a:xfrm>
                  <a:off x="1134" y="0"/>
                  <a:ext cx="450" cy="1045"/>
                </a:xfrm>
                <a:custGeom>
                  <a:avLst/>
                  <a:gdLst>
                    <a:gd name="T0" fmla="*/ 425 w 449"/>
                    <a:gd name="T1" fmla="*/ 1043 h 1043"/>
                    <a:gd name="T2" fmla="*/ 449 w 449"/>
                    <a:gd name="T3" fmla="*/ 1043 h 1043"/>
                    <a:gd name="T4" fmla="*/ 42 w 449"/>
                    <a:gd name="T5" fmla="*/ 0 h 1043"/>
                    <a:gd name="T6" fmla="*/ 0 w 449"/>
                    <a:gd name="T7" fmla="*/ 0 h 1043"/>
                    <a:gd name="T8" fmla="*/ 407 w 449"/>
                    <a:gd name="T9" fmla="*/ 1043 h 1043"/>
                    <a:gd name="T10" fmla="*/ 425 w 449"/>
                    <a:gd name="T11" fmla="*/ 1043 h 1043"/>
                    <a:gd name="T12" fmla="*/ 425 w 44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9" name="Freeform 36">
                  <a:extLst>
                    <a:ext uri="{FF2B5EF4-FFF2-40B4-BE49-F238E27FC236}">
                      <a16:creationId xmlns:a16="http://schemas.microsoft.com/office/drawing/2014/main" id="{85D31979-D224-4CA1-9526-9E6274767038}"/>
                    </a:ext>
                  </a:extLst>
                </p:cNvPr>
                <p:cNvSpPr>
                  <a:spLocks/>
                </p:cNvSpPr>
                <p:nvPr/>
              </p:nvSpPr>
              <p:spPr bwMode="hidden">
                <a:xfrm>
                  <a:off x="714" y="0"/>
                  <a:ext cx="540" cy="1045"/>
                </a:xfrm>
                <a:custGeom>
                  <a:avLst/>
                  <a:gdLst>
                    <a:gd name="T0" fmla="*/ 520 w 538"/>
                    <a:gd name="T1" fmla="*/ 1043 h 1043"/>
                    <a:gd name="T2" fmla="*/ 538 w 538"/>
                    <a:gd name="T3" fmla="*/ 1043 h 1043"/>
                    <a:gd name="T4" fmla="*/ 41 w 538"/>
                    <a:gd name="T5" fmla="*/ 0 h 1043"/>
                    <a:gd name="T6" fmla="*/ 0 w 538"/>
                    <a:gd name="T7" fmla="*/ 0 h 1043"/>
                    <a:gd name="T8" fmla="*/ 496 w 538"/>
                    <a:gd name="T9" fmla="*/ 1043 h 1043"/>
                    <a:gd name="T10" fmla="*/ 520 w 538"/>
                    <a:gd name="T11" fmla="*/ 1043 h 1043"/>
                    <a:gd name="T12" fmla="*/ 520 w 53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0" name="Freeform 37">
                  <a:extLst>
                    <a:ext uri="{FF2B5EF4-FFF2-40B4-BE49-F238E27FC236}">
                      <a16:creationId xmlns:a16="http://schemas.microsoft.com/office/drawing/2014/main" id="{76C18058-C914-4CB3-97CE-CD989A8E4F7F}"/>
                    </a:ext>
                  </a:extLst>
                </p:cNvPr>
                <p:cNvSpPr>
                  <a:spLocks/>
                </p:cNvSpPr>
                <p:nvPr/>
              </p:nvSpPr>
              <p:spPr bwMode="hidden">
                <a:xfrm>
                  <a:off x="306" y="0"/>
                  <a:ext cx="642" cy="1045"/>
                </a:xfrm>
                <a:custGeom>
                  <a:avLst/>
                  <a:gdLst>
                    <a:gd name="T0" fmla="*/ 622 w 640"/>
                    <a:gd name="T1" fmla="*/ 1043 h 1043"/>
                    <a:gd name="T2" fmla="*/ 640 w 640"/>
                    <a:gd name="T3" fmla="*/ 1043 h 1043"/>
                    <a:gd name="T4" fmla="*/ 48 w 640"/>
                    <a:gd name="T5" fmla="*/ 0 h 1043"/>
                    <a:gd name="T6" fmla="*/ 0 w 640"/>
                    <a:gd name="T7" fmla="*/ 0 h 1043"/>
                    <a:gd name="T8" fmla="*/ 598 w 640"/>
                    <a:gd name="T9" fmla="*/ 1043 h 1043"/>
                    <a:gd name="T10" fmla="*/ 622 w 640"/>
                    <a:gd name="T11" fmla="*/ 1043 h 1043"/>
                    <a:gd name="T12" fmla="*/ 622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1" name="Freeform 38">
                  <a:extLst>
                    <a:ext uri="{FF2B5EF4-FFF2-40B4-BE49-F238E27FC236}">
                      <a16:creationId xmlns:a16="http://schemas.microsoft.com/office/drawing/2014/main" id="{C0AAE3F1-4ADD-4E26-9EF3-A2C370E4E84C}"/>
                    </a:ext>
                  </a:extLst>
                </p:cNvPr>
                <p:cNvSpPr>
                  <a:spLocks/>
                </p:cNvSpPr>
                <p:nvPr/>
              </p:nvSpPr>
              <p:spPr bwMode="hidden">
                <a:xfrm>
                  <a:off x="0" y="108"/>
                  <a:ext cx="630" cy="937"/>
                </a:xfrm>
                <a:custGeom>
                  <a:avLst/>
                  <a:gdLst>
                    <a:gd name="T0" fmla="*/ 604 w 628"/>
                    <a:gd name="T1" fmla="*/ 935 h 935"/>
                    <a:gd name="T2" fmla="*/ 628 w 628"/>
                    <a:gd name="T3" fmla="*/ 935 h 935"/>
                    <a:gd name="T4" fmla="*/ 0 w 628"/>
                    <a:gd name="T5" fmla="*/ 0 h 935"/>
                    <a:gd name="T6" fmla="*/ 0 w 628"/>
                    <a:gd name="T7" fmla="*/ 66 h 935"/>
                    <a:gd name="T8" fmla="*/ 580 w 628"/>
                    <a:gd name="T9" fmla="*/ 935 h 935"/>
                    <a:gd name="T10" fmla="*/ 604 w 628"/>
                    <a:gd name="T11" fmla="*/ 935 h 935"/>
                    <a:gd name="T12" fmla="*/ 604 w 628"/>
                    <a:gd name="T13" fmla="*/ 935 h 935"/>
                  </a:gdLst>
                  <a:ahLst/>
                  <a:cxnLst>
                    <a:cxn ang="0">
                      <a:pos x="T0" y="T1"/>
                    </a:cxn>
                    <a:cxn ang="0">
                      <a:pos x="T2" y="T3"/>
                    </a:cxn>
                    <a:cxn ang="0">
                      <a:pos x="T4" y="T5"/>
                    </a:cxn>
                    <a:cxn ang="0">
                      <a:pos x="T6" y="T7"/>
                    </a:cxn>
                    <a:cxn ang="0">
                      <a:pos x="T8" y="T9"/>
                    </a:cxn>
                    <a:cxn ang="0">
                      <a:pos x="T10" y="T11"/>
                    </a:cxn>
                    <a:cxn ang="0">
                      <a:pos x="T12" y="T13"/>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2" name="Freeform 39">
                  <a:extLst>
                    <a:ext uri="{FF2B5EF4-FFF2-40B4-BE49-F238E27FC236}">
                      <a16:creationId xmlns:a16="http://schemas.microsoft.com/office/drawing/2014/main" id="{76695191-8FDC-4C10-AAAC-3A4BD1981FFF}"/>
                    </a:ext>
                  </a:extLst>
                </p:cNvPr>
                <p:cNvSpPr>
                  <a:spLocks/>
                </p:cNvSpPr>
                <p:nvPr/>
              </p:nvSpPr>
              <p:spPr bwMode="hidden">
                <a:xfrm>
                  <a:off x="3191" y="0"/>
                  <a:ext cx="155" cy="1045"/>
                </a:xfrm>
                <a:custGeom>
                  <a:avLst/>
                  <a:gdLst>
                    <a:gd name="T0" fmla="*/ 18 w 155"/>
                    <a:gd name="T1" fmla="*/ 1043 h 1043"/>
                    <a:gd name="T2" fmla="*/ 42 w 155"/>
                    <a:gd name="T3" fmla="*/ 1043 h 1043"/>
                    <a:gd name="T4" fmla="*/ 155 w 155"/>
                    <a:gd name="T5" fmla="*/ 0 h 1043"/>
                    <a:gd name="T6" fmla="*/ 114 w 155"/>
                    <a:gd name="T7" fmla="*/ 0 h 1043"/>
                    <a:gd name="T8" fmla="*/ 0 w 155"/>
                    <a:gd name="T9" fmla="*/ 1043 h 1043"/>
                    <a:gd name="T10" fmla="*/ 18 w 155"/>
                    <a:gd name="T11" fmla="*/ 1043 h 1043"/>
                    <a:gd name="T12" fmla="*/ 18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3" name="Freeform 40">
                  <a:extLst>
                    <a:ext uri="{FF2B5EF4-FFF2-40B4-BE49-F238E27FC236}">
                      <a16:creationId xmlns:a16="http://schemas.microsoft.com/office/drawing/2014/main" id="{E2FC410F-5A63-493E-893D-84B74FC7E67B}"/>
                    </a:ext>
                  </a:extLst>
                </p:cNvPr>
                <p:cNvSpPr>
                  <a:spLocks/>
                </p:cNvSpPr>
                <p:nvPr/>
              </p:nvSpPr>
              <p:spPr bwMode="hidden">
                <a:xfrm>
                  <a:off x="3533" y="0"/>
                  <a:ext cx="240" cy="1045"/>
                </a:xfrm>
                <a:custGeom>
                  <a:avLst/>
                  <a:gdLst>
                    <a:gd name="T0" fmla="*/ 18 w 239"/>
                    <a:gd name="T1" fmla="*/ 1043 h 1043"/>
                    <a:gd name="T2" fmla="*/ 36 w 239"/>
                    <a:gd name="T3" fmla="*/ 1043 h 1043"/>
                    <a:gd name="T4" fmla="*/ 239 w 239"/>
                    <a:gd name="T5" fmla="*/ 0 h 1043"/>
                    <a:gd name="T6" fmla="*/ 203 w 239"/>
                    <a:gd name="T7" fmla="*/ 0 h 1043"/>
                    <a:gd name="T8" fmla="*/ 0 w 239"/>
                    <a:gd name="T9" fmla="*/ 1043 h 1043"/>
                    <a:gd name="T10" fmla="*/ 18 w 239"/>
                    <a:gd name="T11" fmla="*/ 1043 h 1043"/>
                    <a:gd name="T12" fmla="*/ 18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4" name="Freeform 41">
                  <a:extLst>
                    <a:ext uri="{FF2B5EF4-FFF2-40B4-BE49-F238E27FC236}">
                      <a16:creationId xmlns:a16="http://schemas.microsoft.com/office/drawing/2014/main" id="{976E9A38-C4CC-47AA-83A9-F59AFF478DA5}"/>
                    </a:ext>
                  </a:extLst>
                </p:cNvPr>
                <p:cNvSpPr>
                  <a:spLocks/>
                </p:cNvSpPr>
                <p:nvPr/>
              </p:nvSpPr>
              <p:spPr bwMode="hidden">
                <a:xfrm>
                  <a:off x="3821" y="0"/>
                  <a:ext cx="359" cy="1045"/>
                </a:xfrm>
                <a:custGeom>
                  <a:avLst/>
                  <a:gdLst>
                    <a:gd name="T0" fmla="*/ 24 w 358"/>
                    <a:gd name="T1" fmla="*/ 1043 h 1043"/>
                    <a:gd name="T2" fmla="*/ 42 w 358"/>
                    <a:gd name="T3" fmla="*/ 1043 h 1043"/>
                    <a:gd name="T4" fmla="*/ 358 w 358"/>
                    <a:gd name="T5" fmla="*/ 0 h 1043"/>
                    <a:gd name="T6" fmla="*/ 317 w 358"/>
                    <a:gd name="T7" fmla="*/ 0 h 1043"/>
                    <a:gd name="T8" fmla="*/ 0 w 358"/>
                    <a:gd name="T9" fmla="*/ 1043 h 1043"/>
                    <a:gd name="T10" fmla="*/ 24 w 358"/>
                    <a:gd name="T11" fmla="*/ 1043 h 1043"/>
                    <a:gd name="T12" fmla="*/ 24 w 35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5" name="Freeform 42">
                  <a:extLst>
                    <a:ext uri="{FF2B5EF4-FFF2-40B4-BE49-F238E27FC236}">
                      <a16:creationId xmlns:a16="http://schemas.microsoft.com/office/drawing/2014/main" id="{13B94393-5D58-4E55-882F-B5A1D1C58290}"/>
                    </a:ext>
                  </a:extLst>
                </p:cNvPr>
                <p:cNvSpPr>
                  <a:spLocks/>
                </p:cNvSpPr>
                <p:nvPr/>
              </p:nvSpPr>
              <p:spPr bwMode="hidden">
                <a:xfrm>
                  <a:off x="4139" y="0"/>
                  <a:ext cx="449" cy="1045"/>
                </a:xfrm>
                <a:custGeom>
                  <a:avLst/>
                  <a:gdLst>
                    <a:gd name="T0" fmla="*/ 18 w 448"/>
                    <a:gd name="T1" fmla="*/ 1043 h 1043"/>
                    <a:gd name="T2" fmla="*/ 41 w 448"/>
                    <a:gd name="T3" fmla="*/ 1043 h 1043"/>
                    <a:gd name="T4" fmla="*/ 448 w 448"/>
                    <a:gd name="T5" fmla="*/ 0 h 1043"/>
                    <a:gd name="T6" fmla="*/ 406 w 448"/>
                    <a:gd name="T7" fmla="*/ 0 h 1043"/>
                    <a:gd name="T8" fmla="*/ 0 w 448"/>
                    <a:gd name="T9" fmla="*/ 1043 h 1043"/>
                    <a:gd name="T10" fmla="*/ 18 w 448"/>
                    <a:gd name="T11" fmla="*/ 1043 h 1043"/>
                    <a:gd name="T12" fmla="*/ 18 w 44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6" name="Freeform 43">
                  <a:extLst>
                    <a:ext uri="{FF2B5EF4-FFF2-40B4-BE49-F238E27FC236}">
                      <a16:creationId xmlns:a16="http://schemas.microsoft.com/office/drawing/2014/main" id="{CA9711CF-2C5C-46F5-B92B-861345BF241C}"/>
                    </a:ext>
                  </a:extLst>
                </p:cNvPr>
                <p:cNvSpPr>
                  <a:spLocks/>
                </p:cNvSpPr>
                <p:nvPr/>
              </p:nvSpPr>
              <p:spPr bwMode="hidden">
                <a:xfrm>
                  <a:off x="4480" y="0"/>
                  <a:ext cx="541" cy="1045"/>
                </a:xfrm>
                <a:custGeom>
                  <a:avLst/>
                  <a:gdLst>
                    <a:gd name="T0" fmla="*/ 18 w 539"/>
                    <a:gd name="T1" fmla="*/ 1043 h 1043"/>
                    <a:gd name="T2" fmla="*/ 42 w 539"/>
                    <a:gd name="T3" fmla="*/ 1043 h 1043"/>
                    <a:gd name="T4" fmla="*/ 539 w 539"/>
                    <a:gd name="T5" fmla="*/ 0 h 1043"/>
                    <a:gd name="T6" fmla="*/ 497 w 539"/>
                    <a:gd name="T7" fmla="*/ 0 h 1043"/>
                    <a:gd name="T8" fmla="*/ 0 w 539"/>
                    <a:gd name="T9" fmla="*/ 1043 h 1043"/>
                    <a:gd name="T10" fmla="*/ 18 w 539"/>
                    <a:gd name="T11" fmla="*/ 1043 h 1043"/>
                    <a:gd name="T12" fmla="*/ 18 w 5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7" name="Freeform 44">
                  <a:extLst>
                    <a:ext uri="{FF2B5EF4-FFF2-40B4-BE49-F238E27FC236}">
                      <a16:creationId xmlns:a16="http://schemas.microsoft.com/office/drawing/2014/main" id="{611B8E68-D597-49E9-B0BA-7F31E7D5CE05}"/>
                    </a:ext>
                  </a:extLst>
                </p:cNvPr>
                <p:cNvSpPr>
                  <a:spLocks/>
                </p:cNvSpPr>
                <p:nvPr/>
              </p:nvSpPr>
              <p:spPr bwMode="hidden">
                <a:xfrm>
                  <a:off x="4768" y="0"/>
                  <a:ext cx="642" cy="1045"/>
                </a:xfrm>
                <a:custGeom>
                  <a:avLst/>
                  <a:gdLst>
                    <a:gd name="T0" fmla="*/ 18 w 640"/>
                    <a:gd name="T1" fmla="*/ 1043 h 1043"/>
                    <a:gd name="T2" fmla="*/ 42 w 640"/>
                    <a:gd name="T3" fmla="*/ 1043 h 1043"/>
                    <a:gd name="T4" fmla="*/ 640 w 640"/>
                    <a:gd name="T5" fmla="*/ 0 h 1043"/>
                    <a:gd name="T6" fmla="*/ 592 w 640"/>
                    <a:gd name="T7" fmla="*/ 0 h 1043"/>
                    <a:gd name="T8" fmla="*/ 0 w 640"/>
                    <a:gd name="T9" fmla="*/ 1043 h 1043"/>
                    <a:gd name="T10" fmla="*/ 18 w 640"/>
                    <a:gd name="T11" fmla="*/ 1043 h 1043"/>
                    <a:gd name="T12" fmla="*/ 18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68" name="Freeform 45">
                  <a:extLst>
                    <a:ext uri="{FF2B5EF4-FFF2-40B4-BE49-F238E27FC236}">
                      <a16:creationId xmlns:a16="http://schemas.microsoft.com/office/drawing/2014/main" id="{4A6957C3-A30B-438B-B1E5-609A655E448D}"/>
                    </a:ext>
                  </a:extLst>
                </p:cNvPr>
                <p:cNvSpPr>
                  <a:spLocks/>
                </p:cNvSpPr>
                <p:nvPr/>
              </p:nvSpPr>
              <p:spPr bwMode="hidden">
                <a:xfrm>
                  <a:off x="5086" y="48"/>
                  <a:ext cx="672" cy="997"/>
                </a:xfrm>
                <a:custGeom>
                  <a:avLst/>
                  <a:gdLst>
                    <a:gd name="T0" fmla="*/ 24 w 670"/>
                    <a:gd name="T1" fmla="*/ 995 h 995"/>
                    <a:gd name="T2" fmla="*/ 48 w 670"/>
                    <a:gd name="T3" fmla="*/ 995 h 995"/>
                    <a:gd name="T4" fmla="*/ 670 w 670"/>
                    <a:gd name="T5" fmla="*/ 72 h 995"/>
                    <a:gd name="T6" fmla="*/ 670 w 670"/>
                    <a:gd name="T7" fmla="*/ 0 h 995"/>
                    <a:gd name="T8" fmla="*/ 0 w 670"/>
                    <a:gd name="T9" fmla="*/ 995 h 995"/>
                    <a:gd name="T10" fmla="*/ 24 w 670"/>
                    <a:gd name="T11" fmla="*/ 995 h 995"/>
                    <a:gd name="T12" fmla="*/ 24 w 670"/>
                    <a:gd name="T13" fmla="*/ 995 h 995"/>
                  </a:gdLst>
                  <a:ahLst/>
                  <a:cxnLst>
                    <a:cxn ang="0">
                      <a:pos x="T0" y="T1"/>
                    </a:cxn>
                    <a:cxn ang="0">
                      <a:pos x="T2" y="T3"/>
                    </a:cxn>
                    <a:cxn ang="0">
                      <a:pos x="T4" y="T5"/>
                    </a:cxn>
                    <a:cxn ang="0">
                      <a:pos x="T6" y="T7"/>
                    </a:cxn>
                    <a:cxn ang="0">
                      <a:pos x="T8" y="T9"/>
                    </a:cxn>
                    <a:cxn ang="0">
                      <a:pos x="T10" y="T11"/>
                    </a:cxn>
                    <a:cxn ang="0">
                      <a:pos x="T12" y="T13"/>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grpSp>
            <p:nvGrpSpPr>
              <p:cNvPr id="33" name="Group 46">
                <a:extLst>
                  <a:ext uri="{FF2B5EF4-FFF2-40B4-BE49-F238E27FC236}">
                    <a16:creationId xmlns:a16="http://schemas.microsoft.com/office/drawing/2014/main" id="{94F09B08-AA6C-4D3F-A55D-E991C8AA1BCC}"/>
                  </a:ext>
                </a:extLst>
              </p:cNvPr>
              <p:cNvGrpSpPr>
                <a:grpSpLocks/>
              </p:cNvGrpSpPr>
              <p:nvPr/>
            </p:nvGrpSpPr>
            <p:grpSpPr bwMode="auto">
              <a:xfrm>
                <a:off x="0" y="558"/>
                <a:ext cx="5758" cy="487"/>
                <a:chOff x="0" y="558"/>
                <a:chExt cx="5758" cy="487"/>
              </a:xfrm>
            </p:grpSpPr>
            <p:sp>
              <p:nvSpPr>
                <p:cNvPr id="52" name="Freeform 47">
                  <a:extLst>
                    <a:ext uri="{FF2B5EF4-FFF2-40B4-BE49-F238E27FC236}">
                      <a16:creationId xmlns:a16="http://schemas.microsoft.com/office/drawing/2014/main" id="{51CF25B4-2013-4052-9249-DD345D688F2F}"/>
                    </a:ext>
                  </a:extLst>
                </p:cNvPr>
                <p:cNvSpPr>
                  <a:spLocks/>
                </p:cNvSpPr>
                <p:nvPr/>
              </p:nvSpPr>
              <p:spPr bwMode="hidden">
                <a:xfrm>
                  <a:off x="0" y="618"/>
                  <a:ext cx="306" cy="427"/>
                </a:xfrm>
                <a:custGeom>
                  <a:avLst/>
                  <a:gdLst>
                    <a:gd name="T0" fmla="*/ 285 w 305"/>
                    <a:gd name="T1" fmla="*/ 430 h 426"/>
                    <a:gd name="T2" fmla="*/ 309 w 305"/>
                    <a:gd name="T3" fmla="*/ 430 h 426"/>
                    <a:gd name="T4" fmla="*/ 0 w 305"/>
                    <a:gd name="T5" fmla="*/ 0 h 426"/>
                    <a:gd name="T6" fmla="*/ 0 w 305"/>
                    <a:gd name="T7" fmla="*/ 66 h 426"/>
                    <a:gd name="T8" fmla="*/ 255 w 305"/>
                    <a:gd name="T9" fmla="*/ 430 h 426"/>
                    <a:gd name="T10" fmla="*/ 285 w 305"/>
                    <a:gd name="T11" fmla="*/ 430 h 426"/>
                    <a:gd name="T12" fmla="*/ 285 w 305"/>
                    <a:gd name="T13" fmla="*/ 430 h 4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5" h="426">
                      <a:moveTo>
                        <a:pt x="281" y="426"/>
                      </a:moveTo>
                      <a:lnTo>
                        <a:pt x="305" y="426"/>
                      </a:lnTo>
                      <a:lnTo>
                        <a:pt x="0" y="0"/>
                      </a:lnTo>
                      <a:lnTo>
                        <a:pt x="0" y="66"/>
                      </a:lnTo>
                      <a:lnTo>
                        <a:pt x="251" y="426"/>
                      </a:lnTo>
                      <a:lnTo>
                        <a:pt x="281" y="4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 name="Freeform 48">
                  <a:extLst>
                    <a:ext uri="{FF2B5EF4-FFF2-40B4-BE49-F238E27FC236}">
                      <a16:creationId xmlns:a16="http://schemas.microsoft.com/office/drawing/2014/main" id="{F4269B07-3BBB-41F6-B92B-47D2B58C9A03}"/>
                    </a:ext>
                  </a:extLst>
                </p:cNvPr>
                <p:cNvSpPr>
                  <a:spLocks/>
                </p:cNvSpPr>
                <p:nvPr/>
              </p:nvSpPr>
              <p:spPr bwMode="hidden">
                <a:xfrm>
                  <a:off x="5410" y="558"/>
                  <a:ext cx="348" cy="487"/>
                </a:xfrm>
                <a:custGeom>
                  <a:avLst/>
                  <a:gdLst>
                    <a:gd name="T0" fmla="*/ 24 w 347"/>
                    <a:gd name="T1" fmla="*/ 490 h 486"/>
                    <a:gd name="T2" fmla="*/ 48 w 347"/>
                    <a:gd name="T3" fmla="*/ 490 h 486"/>
                    <a:gd name="T4" fmla="*/ 351 w 347"/>
                    <a:gd name="T5" fmla="*/ 72 h 486"/>
                    <a:gd name="T6" fmla="*/ 351 w 347"/>
                    <a:gd name="T7" fmla="*/ 0 h 486"/>
                    <a:gd name="T8" fmla="*/ 0 w 347"/>
                    <a:gd name="T9" fmla="*/ 490 h 486"/>
                    <a:gd name="T10" fmla="*/ 24 w 347"/>
                    <a:gd name="T11" fmla="*/ 490 h 486"/>
                    <a:gd name="T12" fmla="*/ 24 w 347"/>
                    <a:gd name="T13" fmla="*/ 490 h 4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7" h="486">
                      <a:moveTo>
                        <a:pt x="24" y="486"/>
                      </a:moveTo>
                      <a:lnTo>
                        <a:pt x="48" y="486"/>
                      </a:lnTo>
                      <a:lnTo>
                        <a:pt x="347" y="72"/>
                      </a:lnTo>
                      <a:lnTo>
                        <a:pt x="347" y="0"/>
                      </a:lnTo>
                      <a:lnTo>
                        <a:pt x="0" y="486"/>
                      </a:lnTo>
                      <a:lnTo>
                        <a:pt x="24" y="48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34" name="Group 49">
                <a:extLst>
                  <a:ext uri="{FF2B5EF4-FFF2-40B4-BE49-F238E27FC236}">
                    <a16:creationId xmlns:a16="http://schemas.microsoft.com/office/drawing/2014/main" id="{A5F3FA8C-AB19-41AA-9E50-6C0E51E36BF7}"/>
                  </a:ext>
                </a:extLst>
              </p:cNvPr>
              <p:cNvGrpSpPr>
                <a:grpSpLocks/>
              </p:cNvGrpSpPr>
              <p:nvPr/>
            </p:nvGrpSpPr>
            <p:grpSpPr bwMode="auto">
              <a:xfrm>
                <a:off x="264" y="1039"/>
                <a:ext cx="5200" cy="3280"/>
                <a:chOff x="264" y="1039"/>
                <a:chExt cx="5200" cy="3280"/>
              </a:xfrm>
            </p:grpSpPr>
            <p:sp>
              <p:nvSpPr>
                <p:cNvPr id="43" name="Freeform 50">
                  <a:extLst>
                    <a:ext uri="{FF2B5EF4-FFF2-40B4-BE49-F238E27FC236}">
                      <a16:creationId xmlns:a16="http://schemas.microsoft.com/office/drawing/2014/main" id="{C9706C24-C98F-42C8-B3DA-634214848687}"/>
                    </a:ext>
                  </a:extLst>
                </p:cNvPr>
                <p:cNvSpPr>
                  <a:spLocks/>
                </p:cNvSpPr>
                <p:nvPr/>
              </p:nvSpPr>
              <p:spPr bwMode="hidden">
                <a:xfrm>
                  <a:off x="2849" y="1039"/>
                  <a:ext cx="42" cy="3280"/>
                </a:xfrm>
                <a:custGeom>
                  <a:avLst/>
                  <a:gdLst>
                    <a:gd name="T0" fmla="*/ 18 w 42"/>
                    <a:gd name="T1" fmla="*/ 0 h 3273"/>
                    <a:gd name="T2" fmla="*/ 0 w 42"/>
                    <a:gd name="T3" fmla="*/ 0 h 3273"/>
                    <a:gd name="T4" fmla="*/ 0 w 42"/>
                    <a:gd name="T5" fmla="*/ 3273 h 3273"/>
                    <a:gd name="T6" fmla="*/ 42 w 42"/>
                    <a:gd name="T7" fmla="*/ 3273 h 3273"/>
                    <a:gd name="T8" fmla="*/ 42 w 42"/>
                    <a:gd name="T9" fmla="*/ 0 h 3273"/>
                    <a:gd name="T10" fmla="*/ 18 w 42"/>
                    <a:gd name="T11" fmla="*/ 0 h 3273"/>
                    <a:gd name="T12" fmla="*/ 18 w 42"/>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4" name="Freeform 51">
                  <a:extLst>
                    <a:ext uri="{FF2B5EF4-FFF2-40B4-BE49-F238E27FC236}">
                      <a16:creationId xmlns:a16="http://schemas.microsoft.com/office/drawing/2014/main" id="{FAE99949-72EB-4FF7-9EDD-847DEC360C1E}"/>
                    </a:ext>
                  </a:extLst>
                </p:cNvPr>
                <p:cNvSpPr>
                  <a:spLocks/>
                </p:cNvSpPr>
                <p:nvPr/>
              </p:nvSpPr>
              <p:spPr bwMode="hidden">
                <a:xfrm>
                  <a:off x="2154" y="1039"/>
                  <a:ext cx="401" cy="3280"/>
                </a:xfrm>
                <a:custGeom>
                  <a:avLst/>
                  <a:gdLst>
                    <a:gd name="T0" fmla="*/ 376 w 400"/>
                    <a:gd name="T1" fmla="*/ 0 h 3273"/>
                    <a:gd name="T2" fmla="*/ 358 w 400"/>
                    <a:gd name="T3" fmla="*/ 0 h 3273"/>
                    <a:gd name="T4" fmla="*/ 0 w 400"/>
                    <a:gd name="T5" fmla="*/ 3273 h 3273"/>
                    <a:gd name="T6" fmla="*/ 41 w 400"/>
                    <a:gd name="T7" fmla="*/ 3273 h 3273"/>
                    <a:gd name="T8" fmla="*/ 400 w 400"/>
                    <a:gd name="T9" fmla="*/ 0 h 3273"/>
                    <a:gd name="T10" fmla="*/ 376 w 400"/>
                    <a:gd name="T11" fmla="*/ 0 h 3273"/>
                    <a:gd name="T12" fmla="*/ 376 w 400"/>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5" name="Freeform 52">
                  <a:extLst>
                    <a:ext uri="{FF2B5EF4-FFF2-40B4-BE49-F238E27FC236}">
                      <a16:creationId xmlns:a16="http://schemas.microsoft.com/office/drawing/2014/main" id="{3D70DBFB-9AA7-451E-B78C-1105D1773F83}"/>
                    </a:ext>
                  </a:extLst>
                </p:cNvPr>
                <p:cNvSpPr>
                  <a:spLocks/>
                </p:cNvSpPr>
                <p:nvPr/>
              </p:nvSpPr>
              <p:spPr bwMode="hidden">
                <a:xfrm>
                  <a:off x="1530" y="1039"/>
                  <a:ext cx="677" cy="3280"/>
                </a:xfrm>
                <a:custGeom>
                  <a:avLst/>
                  <a:gdLst>
                    <a:gd name="T0" fmla="*/ 657 w 675"/>
                    <a:gd name="T1" fmla="*/ 0 h 3273"/>
                    <a:gd name="T2" fmla="*/ 639 w 675"/>
                    <a:gd name="T3" fmla="*/ 0 h 3273"/>
                    <a:gd name="T4" fmla="*/ 0 w 675"/>
                    <a:gd name="T5" fmla="*/ 3273 h 3273"/>
                    <a:gd name="T6" fmla="*/ 42 w 675"/>
                    <a:gd name="T7" fmla="*/ 3273 h 3273"/>
                    <a:gd name="T8" fmla="*/ 675 w 675"/>
                    <a:gd name="T9" fmla="*/ 0 h 3273"/>
                    <a:gd name="T10" fmla="*/ 657 w 675"/>
                    <a:gd name="T11" fmla="*/ 0 h 3273"/>
                    <a:gd name="T12" fmla="*/ 657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6" name="Freeform 53">
                  <a:extLst>
                    <a:ext uri="{FF2B5EF4-FFF2-40B4-BE49-F238E27FC236}">
                      <a16:creationId xmlns:a16="http://schemas.microsoft.com/office/drawing/2014/main" id="{6978155D-62E8-4644-BAB6-4573CACF1F92}"/>
                    </a:ext>
                  </a:extLst>
                </p:cNvPr>
                <p:cNvSpPr>
                  <a:spLocks/>
                </p:cNvSpPr>
                <p:nvPr/>
              </p:nvSpPr>
              <p:spPr bwMode="hidden">
                <a:xfrm>
                  <a:off x="876" y="1039"/>
                  <a:ext cx="1031" cy="3280"/>
                </a:xfrm>
                <a:custGeom>
                  <a:avLst/>
                  <a:gdLst>
                    <a:gd name="T0" fmla="*/ 1013 w 1031"/>
                    <a:gd name="T1" fmla="*/ 0 h 3280"/>
                    <a:gd name="T2" fmla="*/ 990 w 1031"/>
                    <a:gd name="T3" fmla="*/ 0 h 3280"/>
                    <a:gd name="T4" fmla="*/ 0 w 1031"/>
                    <a:gd name="T5" fmla="*/ 3280 h 3280"/>
                    <a:gd name="T6" fmla="*/ 42 w 1031"/>
                    <a:gd name="T7" fmla="*/ 3280 h 3280"/>
                    <a:gd name="T8" fmla="*/ 1031 w 1031"/>
                    <a:gd name="T9" fmla="*/ 4 h 3280"/>
                    <a:gd name="T10" fmla="*/ 1013 w 1031"/>
                    <a:gd name="T11" fmla="*/ 0 h 3280"/>
                    <a:gd name="T12" fmla="*/ 1013 w 1031"/>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7" name="Freeform 54">
                  <a:extLst>
                    <a:ext uri="{FF2B5EF4-FFF2-40B4-BE49-F238E27FC236}">
                      <a16:creationId xmlns:a16="http://schemas.microsoft.com/office/drawing/2014/main" id="{8441E39D-7729-4F99-BFF5-519CC4E4A6EF}"/>
                    </a:ext>
                  </a:extLst>
                </p:cNvPr>
                <p:cNvSpPr>
                  <a:spLocks/>
                </p:cNvSpPr>
                <p:nvPr/>
              </p:nvSpPr>
              <p:spPr bwMode="hidden">
                <a:xfrm>
                  <a:off x="264" y="1039"/>
                  <a:ext cx="1319" cy="3280"/>
                </a:xfrm>
                <a:custGeom>
                  <a:avLst/>
                  <a:gdLst>
                    <a:gd name="T0" fmla="*/ 1296 w 1319"/>
                    <a:gd name="T1" fmla="*/ 0 h 3280"/>
                    <a:gd name="T2" fmla="*/ 1278 w 1319"/>
                    <a:gd name="T3" fmla="*/ 0 h 3280"/>
                    <a:gd name="T4" fmla="*/ 0 w 1319"/>
                    <a:gd name="T5" fmla="*/ 3280 h 3280"/>
                    <a:gd name="T6" fmla="*/ 42 w 1319"/>
                    <a:gd name="T7" fmla="*/ 3280 h 3280"/>
                    <a:gd name="T8" fmla="*/ 1319 w 1319"/>
                    <a:gd name="T9" fmla="*/ 5 h 3280"/>
                    <a:gd name="T10" fmla="*/ 1296 w 1319"/>
                    <a:gd name="T11" fmla="*/ 0 h 3280"/>
                    <a:gd name="T12" fmla="*/ 1296 w 1319"/>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8" name="Freeform 55">
                  <a:extLst>
                    <a:ext uri="{FF2B5EF4-FFF2-40B4-BE49-F238E27FC236}">
                      <a16:creationId xmlns:a16="http://schemas.microsoft.com/office/drawing/2014/main" id="{C9A436C9-2D26-4722-900A-695B27B620B1}"/>
                    </a:ext>
                  </a:extLst>
                </p:cNvPr>
                <p:cNvSpPr>
                  <a:spLocks/>
                </p:cNvSpPr>
                <p:nvPr/>
              </p:nvSpPr>
              <p:spPr bwMode="hidden">
                <a:xfrm>
                  <a:off x="3191" y="1039"/>
                  <a:ext cx="402" cy="3280"/>
                </a:xfrm>
                <a:custGeom>
                  <a:avLst/>
                  <a:gdLst>
                    <a:gd name="T0" fmla="*/ 18 w 401"/>
                    <a:gd name="T1" fmla="*/ 0 h 3273"/>
                    <a:gd name="T2" fmla="*/ 0 w 401"/>
                    <a:gd name="T3" fmla="*/ 0 h 3273"/>
                    <a:gd name="T4" fmla="*/ 359 w 401"/>
                    <a:gd name="T5" fmla="*/ 3273 h 3273"/>
                    <a:gd name="T6" fmla="*/ 401 w 401"/>
                    <a:gd name="T7" fmla="*/ 3273 h 3273"/>
                    <a:gd name="T8" fmla="*/ 42 w 401"/>
                    <a:gd name="T9" fmla="*/ 0 h 3273"/>
                    <a:gd name="T10" fmla="*/ 18 w 401"/>
                    <a:gd name="T11" fmla="*/ 0 h 3273"/>
                    <a:gd name="T12" fmla="*/ 18 w 401"/>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9" name="Freeform 56">
                  <a:extLst>
                    <a:ext uri="{FF2B5EF4-FFF2-40B4-BE49-F238E27FC236}">
                      <a16:creationId xmlns:a16="http://schemas.microsoft.com/office/drawing/2014/main" id="{4B966E4C-FF0E-4383-B9CB-7167DF55195B}"/>
                    </a:ext>
                  </a:extLst>
                </p:cNvPr>
                <p:cNvSpPr>
                  <a:spLocks/>
                </p:cNvSpPr>
                <p:nvPr/>
              </p:nvSpPr>
              <p:spPr bwMode="hidden">
                <a:xfrm>
                  <a:off x="3533" y="1039"/>
                  <a:ext cx="677" cy="3280"/>
                </a:xfrm>
                <a:custGeom>
                  <a:avLst/>
                  <a:gdLst>
                    <a:gd name="T0" fmla="*/ 18 w 675"/>
                    <a:gd name="T1" fmla="*/ 0 h 3273"/>
                    <a:gd name="T2" fmla="*/ 0 w 675"/>
                    <a:gd name="T3" fmla="*/ 0 h 3273"/>
                    <a:gd name="T4" fmla="*/ 640 w 675"/>
                    <a:gd name="T5" fmla="*/ 3273 h 3273"/>
                    <a:gd name="T6" fmla="*/ 675 w 675"/>
                    <a:gd name="T7" fmla="*/ 3273 h 3273"/>
                    <a:gd name="T8" fmla="*/ 36 w 675"/>
                    <a:gd name="T9" fmla="*/ 0 h 3273"/>
                    <a:gd name="T10" fmla="*/ 18 w 675"/>
                    <a:gd name="T11" fmla="*/ 0 h 3273"/>
                    <a:gd name="T12" fmla="*/ 18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0" name="Freeform 57">
                  <a:extLst>
                    <a:ext uri="{FF2B5EF4-FFF2-40B4-BE49-F238E27FC236}">
                      <a16:creationId xmlns:a16="http://schemas.microsoft.com/office/drawing/2014/main" id="{7433E324-41C9-42A0-AEA1-D76E8A6CBF8F}"/>
                    </a:ext>
                  </a:extLst>
                </p:cNvPr>
                <p:cNvSpPr>
                  <a:spLocks/>
                </p:cNvSpPr>
                <p:nvPr/>
              </p:nvSpPr>
              <p:spPr bwMode="hidden">
                <a:xfrm>
                  <a:off x="3822" y="1039"/>
                  <a:ext cx="1036" cy="3280"/>
                </a:xfrm>
                <a:custGeom>
                  <a:avLst/>
                  <a:gdLst>
                    <a:gd name="T0" fmla="*/ 23 w 1036"/>
                    <a:gd name="T1" fmla="*/ 0 h 3280"/>
                    <a:gd name="T2" fmla="*/ 0 w 1036"/>
                    <a:gd name="T3" fmla="*/ 5 h 3280"/>
                    <a:gd name="T4" fmla="*/ 994 w 1036"/>
                    <a:gd name="T5" fmla="*/ 3280 h 3280"/>
                    <a:gd name="T6" fmla="*/ 1036 w 1036"/>
                    <a:gd name="T7" fmla="*/ 3280 h 3280"/>
                    <a:gd name="T8" fmla="*/ 41 w 1036"/>
                    <a:gd name="T9" fmla="*/ 0 h 3280"/>
                    <a:gd name="T10" fmla="*/ 23 w 1036"/>
                    <a:gd name="T11" fmla="*/ 0 h 3280"/>
                    <a:gd name="T12" fmla="*/ 23 w 1036"/>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51" name="Freeform 58">
                  <a:extLst>
                    <a:ext uri="{FF2B5EF4-FFF2-40B4-BE49-F238E27FC236}">
                      <a16:creationId xmlns:a16="http://schemas.microsoft.com/office/drawing/2014/main" id="{A027FE29-998C-49E1-8B66-A64706EFC7AB}"/>
                    </a:ext>
                  </a:extLst>
                </p:cNvPr>
                <p:cNvSpPr>
                  <a:spLocks/>
                </p:cNvSpPr>
                <p:nvPr/>
              </p:nvSpPr>
              <p:spPr bwMode="hidden">
                <a:xfrm>
                  <a:off x="4137" y="1039"/>
                  <a:ext cx="1327" cy="3280"/>
                </a:xfrm>
                <a:custGeom>
                  <a:avLst/>
                  <a:gdLst>
                    <a:gd name="T0" fmla="*/ 20 w 1327"/>
                    <a:gd name="T1" fmla="*/ 0 h 3280"/>
                    <a:gd name="T2" fmla="*/ 0 w 1327"/>
                    <a:gd name="T3" fmla="*/ 7 h 3280"/>
                    <a:gd name="T4" fmla="*/ 1285 w 1327"/>
                    <a:gd name="T5" fmla="*/ 3280 h 3280"/>
                    <a:gd name="T6" fmla="*/ 1327 w 1327"/>
                    <a:gd name="T7" fmla="*/ 3280 h 3280"/>
                    <a:gd name="T8" fmla="*/ 43 w 1327"/>
                    <a:gd name="T9" fmla="*/ 0 h 3280"/>
                    <a:gd name="T10" fmla="*/ 20 w 1327"/>
                    <a:gd name="T11" fmla="*/ 0 h 3280"/>
                    <a:gd name="T12" fmla="*/ 20 w 1327"/>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sp>
            <p:nvSpPr>
              <p:cNvPr id="35" name="Freeform 59">
                <a:extLst>
                  <a:ext uri="{FF2B5EF4-FFF2-40B4-BE49-F238E27FC236}">
                    <a16:creationId xmlns:a16="http://schemas.microsoft.com/office/drawing/2014/main" id="{DBBC3078-5236-4F60-9029-445C61D93F14}"/>
                  </a:ext>
                </a:extLst>
              </p:cNvPr>
              <p:cNvSpPr>
                <a:spLocks/>
              </p:cNvSpPr>
              <p:nvPr/>
            </p:nvSpPr>
            <p:spPr bwMode="hidden">
              <a:xfrm>
                <a:off x="0" y="1039"/>
                <a:ext cx="1254" cy="2632"/>
              </a:xfrm>
              <a:custGeom>
                <a:avLst/>
                <a:gdLst>
                  <a:gd name="T0" fmla="*/ 1236 w 1254"/>
                  <a:gd name="T1" fmla="*/ 0 h 2632"/>
                  <a:gd name="T2" fmla="*/ 1212 w 1254"/>
                  <a:gd name="T3" fmla="*/ 0 h 2632"/>
                  <a:gd name="T4" fmla="*/ 0 w 1254"/>
                  <a:gd name="T5" fmla="*/ 2542 h 2632"/>
                  <a:gd name="T6" fmla="*/ 0 w 1254"/>
                  <a:gd name="T7" fmla="*/ 2632 h 2632"/>
                  <a:gd name="T8" fmla="*/ 1254 w 1254"/>
                  <a:gd name="T9" fmla="*/ 7 h 2632"/>
                  <a:gd name="T10" fmla="*/ 1236 w 1254"/>
                  <a:gd name="T11" fmla="*/ 0 h 2632"/>
                  <a:gd name="T12" fmla="*/ 1236 w 1254"/>
                  <a:gd name="T13" fmla="*/ 0 h 2632"/>
                </a:gdLst>
                <a:ahLst/>
                <a:cxnLst>
                  <a:cxn ang="0">
                    <a:pos x="T0" y="T1"/>
                  </a:cxn>
                  <a:cxn ang="0">
                    <a:pos x="T2" y="T3"/>
                  </a:cxn>
                  <a:cxn ang="0">
                    <a:pos x="T4" y="T5"/>
                  </a:cxn>
                  <a:cxn ang="0">
                    <a:pos x="T6" y="T7"/>
                  </a:cxn>
                  <a:cxn ang="0">
                    <a:pos x="T8" y="T9"/>
                  </a:cxn>
                  <a:cxn ang="0">
                    <a:pos x="T10" y="T11"/>
                  </a:cxn>
                  <a:cxn ang="0">
                    <a:pos x="T12" y="T13"/>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36" name="Freeform 60">
                <a:extLst>
                  <a:ext uri="{FF2B5EF4-FFF2-40B4-BE49-F238E27FC236}">
                    <a16:creationId xmlns:a16="http://schemas.microsoft.com/office/drawing/2014/main" id="{A396BF7D-BFC3-4C96-9866-C424DE3C9911}"/>
                  </a:ext>
                </a:extLst>
              </p:cNvPr>
              <p:cNvSpPr>
                <a:spLocks/>
              </p:cNvSpPr>
              <p:nvPr/>
            </p:nvSpPr>
            <p:spPr bwMode="hidden">
              <a:xfrm>
                <a:off x="0" y="1039"/>
                <a:ext cx="948" cy="1676"/>
              </a:xfrm>
              <a:custGeom>
                <a:avLst/>
                <a:gdLst>
                  <a:gd name="T0" fmla="*/ 930 w 948"/>
                  <a:gd name="T1" fmla="*/ 0 h 1676"/>
                  <a:gd name="T2" fmla="*/ 906 w 948"/>
                  <a:gd name="T3" fmla="*/ 0 h 1676"/>
                  <a:gd name="T4" fmla="*/ 0 w 948"/>
                  <a:gd name="T5" fmla="*/ 1593 h 1676"/>
                  <a:gd name="T6" fmla="*/ 0 w 948"/>
                  <a:gd name="T7" fmla="*/ 1676 h 1676"/>
                  <a:gd name="T8" fmla="*/ 948 w 948"/>
                  <a:gd name="T9" fmla="*/ 5 h 1676"/>
                  <a:gd name="T10" fmla="*/ 930 w 948"/>
                  <a:gd name="T11" fmla="*/ 0 h 1676"/>
                  <a:gd name="T12" fmla="*/ 930 w 948"/>
                  <a:gd name="T13" fmla="*/ 0 h 16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48" h="1676">
                    <a:moveTo>
                      <a:pt x="930" y="0"/>
                    </a:moveTo>
                    <a:lnTo>
                      <a:pt x="906" y="0"/>
                    </a:lnTo>
                    <a:lnTo>
                      <a:pt x="0" y="1593"/>
                    </a:lnTo>
                    <a:lnTo>
                      <a:pt x="0" y="1676"/>
                    </a:lnTo>
                    <a:lnTo>
                      <a:pt x="948" y="5"/>
                    </a:lnTo>
                    <a:lnTo>
                      <a:pt x="93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37" name="Freeform 61">
                <a:extLst>
                  <a:ext uri="{FF2B5EF4-FFF2-40B4-BE49-F238E27FC236}">
                    <a16:creationId xmlns:a16="http://schemas.microsoft.com/office/drawing/2014/main" id="{396754C1-06B2-49DC-89AB-E2C5D3374CB8}"/>
                  </a:ext>
                </a:extLst>
              </p:cNvPr>
              <p:cNvSpPr>
                <a:spLocks/>
              </p:cNvSpPr>
              <p:nvPr/>
            </p:nvSpPr>
            <p:spPr bwMode="hidden">
              <a:xfrm>
                <a:off x="0" y="1039"/>
                <a:ext cx="629" cy="937"/>
              </a:xfrm>
              <a:custGeom>
                <a:avLst/>
                <a:gdLst>
                  <a:gd name="T0" fmla="*/ 606 w 629"/>
                  <a:gd name="T1" fmla="*/ 0 h 937"/>
                  <a:gd name="T2" fmla="*/ 582 w 629"/>
                  <a:gd name="T3" fmla="*/ 0 h 937"/>
                  <a:gd name="T4" fmla="*/ 0 w 629"/>
                  <a:gd name="T5" fmla="*/ 871 h 937"/>
                  <a:gd name="T6" fmla="*/ 0 w 629"/>
                  <a:gd name="T7" fmla="*/ 937 h 937"/>
                  <a:gd name="T8" fmla="*/ 629 w 629"/>
                  <a:gd name="T9" fmla="*/ 4 h 937"/>
                  <a:gd name="T10" fmla="*/ 606 w 629"/>
                  <a:gd name="T11" fmla="*/ 0 h 937"/>
                  <a:gd name="T12" fmla="*/ 606 w 629"/>
                  <a:gd name="T13" fmla="*/ 0 h 9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9" h="937">
                    <a:moveTo>
                      <a:pt x="606" y="0"/>
                    </a:moveTo>
                    <a:lnTo>
                      <a:pt x="582" y="0"/>
                    </a:lnTo>
                    <a:lnTo>
                      <a:pt x="0" y="871"/>
                    </a:lnTo>
                    <a:lnTo>
                      <a:pt x="0" y="937"/>
                    </a:lnTo>
                    <a:lnTo>
                      <a:pt x="629" y="4"/>
                    </a:lnTo>
                    <a:lnTo>
                      <a:pt x="60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38" name="Freeform 62">
                <a:extLst>
                  <a:ext uri="{FF2B5EF4-FFF2-40B4-BE49-F238E27FC236}">
                    <a16:creationId xmlns:a16="http://schemas.microsoft.com/office/drawing/2014/main" id="{E8967115-0389-4F43-9E2C-30D4FDC07DC1}"/>
                  </a:ext>
                </a:extLst>
              </p:cNvPr>
              <p:cNvSpPr>
                <a:spLocks/>
              </p:cNvSpPr>
              <p:nvPr/>
            </p:nvSpPr>
            <p:spPr bwMode="hidden">
              <a:xfrm>
                <a:off x="0" y="1039"/>
                <a:ext cx="305" cy="427"/>
              </a:xfrm>
              <a:custGeom>
                <a:avLst/>
                <a:gdLst>
                  <a:gd name="T0" fmla="*/ 282 w 305"/>
                  <a:gd name="T1" fmla="*/ 0 h 427"/>
                  <a:gd name="T2" fmla="*/ 252 w 305"/>
                  <a:gd name="T3" fmla="*/ 0 h 427"/>
                  <a:gd name="T4" fmla="*/ 0 w 305"/>
                  <a:gd name="T5" fmla="*/ 361 h 427"/>
                  <a:gd name="T6" fmla="*/ 0 w 305"/>
                  <a:gd name="T7" fmla="*/ 427 h 427"/>
                  <a:gd name="T8" fmla="*/ 305 w 305"/>
                  <a:gd name="T9" fmla="*/ 5 h 427"/>
                  <a:gd name="T10" fmla="*/ 282 w 305"/>
                  <a:gd name="T11" fmla="*/ 0 h 427"/>
                  <a:gd name="T12" fmla="*/ 282 w 305"/>
                  <a:gd name="T13" fmla="*/ 0 h 4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5" h="427">
                    <a:moveTo>
                      <a:pt x="282" y="0"/>
                    </a:moveTo>
                    <a:lnTo>
                      <a:pt x="252" y="0"/>
                    </a:lnTo>
                    <a:lnTo>
                      <a:pt x="0" y="361"/>
                    </a:lnTo>
                    <a:lnTo>
                      <a:pt x="0" y="427"/>
                    </a:lnTo>
                    <a:lnTo>
                      <a:pt x="305" y="5"/>
                    </a:lnTo>
                    <a:lnTo>
                      <a:pt x="28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39" name="Freeform 63">
                <a:extLst>
                  <a:ext uri="{FF2B5EF4-FFF2-40B4-BE49-F238E27FC236}">
                    <a16:creationId xmlns:a16="http://schemas.microsoft.com/office/drawing/2014/main" id="{E73AA90F-2AB1-48D1-8AA6-4675E54AD09B}"/>
                  </a:ext>
                </a:extLst>
              </p:cNvPr>
              <p:cNvSpPr>
                <a:spLocks/>
              </p:cNvSpPr>
              <p:nvPr/>
            </p:nvSpPr>
            <p:spPr bwMode="hidden">
              <a:xfrm>
                <a:off x="4481" y="1039"/>
                <a:ext cx="1277" cy="2686"/>
              </a:xfrm>
              <a:custGeom>
                <a:avLst/>
                <a:gdLst>
                  <a:gd name="T0" fmla="*/ 41 w 1277"/>
                  <a:gd name="T1" fmla="*/ 0 h 2686"/>
                  <a:gd name="T2" fmla="*/ 17 w 1277"/>
                  <a:gd name="T3" fmla="*/ 0 h 2686"/>
                  <a:gd name="T4" fmla="*/ 0 w 1277"/>
                  <a:gd name="T5" fmla="*/ 4 h 2686"/>
                  <a:gd name="T6" fmla="*/ 1277 w 1277"/>
                  <a:gd name="T7" fmla="*/ 2686 h 2686"/>
                  <a:gd name="T8" fmla="*/ 1277 w 1277"/>
                  <a:gd name="T9" fmla="*/ 2596 h 2686"/>
                  <a:gd name="T10" fmla="*/ 41 w 1277"/>
                  <a:gd name="T11" fmla="*/ 0 h 2686"/>
                  <a:gd name="T12" fmla="*/ 41 w 1277"/>
                  <a:gd name="T13" fmla="*/ 0 h 2686"/>
                </a:gdLst>
                <a:ahLst/>
                <a:cxnLst>
                  <a:cxn ang="0">
                    <a:pos x="T0" y="T1"/>
                  </a:cxn>
                  <a:cxn ang="0">
                    <a:pos x="T2" y="T3"/>
                  </a:cxn>
                  <a:cxn ang="0">
                    <a:pos x="T4" y="T5"/>
                  </a:cxn>
                  <a:cxn ang="0">
                    <a:pos x="T6" y="T7"/>
                  </a:cxn>
                  <a:cxn ang="0">
                    <a:pos x="T8" y="T9"/>
                  </a:cxn>
                  <a:cxn ang="0">
                    <a:pos x="T10" y="T11"/>
                  </a:cxn>
                  <a:cxn ang="0">
                    <a:pos x="T12" y="T13"/>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40" name="Freeform 64">
                <a:extLst>
                  <a:ext uri="{FF2B5EF4-FFF2-40B4-BE49-F238E27FC236}">
                    <a16:creationId xmlns:a16="http://schemas.microsoft.com/office/drawing/2014/main" id="{91A1A895-4B9F-44CA-AC85-8C2D7CC7EFBE}"/>
                  </a:ext>
                </a:extLst>
              </p:cNvPr>
              <p:cNvSpPr>
                <a:spLocks/>
              </p:cNvSpPr>
              <p:nvPr/>
            </p:nvSpPr>
            <p:spPr bwMode="hidden">
              <a:xfrm>
                <a:off x="4770" y="1039"/>
                <a:ext cx="988" cy="1730"/>
              </a:xfrm>
              <a:custGeom>
                <a:avLst/>
                <a:gdLst>
                  <a:gd name="T0" fmla="*/ 16 w 988"/>
                  <a:gd name="T1" fmla="*/ 0 h 1730"/>
                  <a:gd name="T2" fmla="*/ 0 w 988"/>
                  <a:gd name="T3" fmla="*/ 7 h 1730"/>
                  <a:gd name="T4" fmla="*/ 988 w 988"/>
                  <a:gd name="T5" fmla="*/ 1730 h 1730"/>
                  <a:gd name="T6" fmla="*/ 988 w 988"/>
                  <a:gd name="T7" fmla="*/ 1653 h 1730"/>
                  <a:gd name="T8" fmla="*/ 40 w 988"/>
                  <a:gd name="T9" fmla="*/ 0 h 1730"/>
                  <a:gd name="T10" fmla="*/ 16 w 988"/>
                  <a:gd name="T11" fmla="*/ 0 h 1730"/>
                  <a:gd name="T12" fmla="*/ 16 w 988"/>
                  <a:gd name="T13" fmla="*/ 0 h 17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88" h="1730">
                    <a:moveTo>
                      <a:pt x="16" y="0"/>
                    </a:moveTo>
                    <a:lnTo>
                      <a:pt x="0" y="7"/>
                    </a:lnTo>
                    <a:lnTo>
                      <a:pt x="988" y="1730"/>
                    </a:lnTo>
                    <a:lnTo>
                      <a:pt x="988" y="1653"/>
                    </a:lnTo>
                    <a:lnTo>
                      <a:pt x="40" y="0"/>
                    </a:lnTo>
                    <a:lnTo>
                      <a:pt x="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 name="Freeform 65">
                <a:extLst>
                  <a:ext uri="{FF2B5EF4-FFF2-40B4-BE49-F238E27FC236}">
                    <a16:creationId xmlns:a16="http://schemas.microsoft.com/office/drawing/2014/main" id="{B18DE58D-AE6D-45FC-B791-4E7E00A52308}"/>
                  </a:ext>
                </a:extLst>
              </p:cNvPr>
              <p:cNvSpPr>
                <a:spLocks/>
              </p:cNvSpPr>
              <p:nvPr/>
            </p:nvSpPr>
            <p:spPr bwMode="hidden">
              <a:xfrm>
                <a:off x="5088" y="1039"/>
                <a:ext cx="670" cy="997"/>
              </a:xfrm>
              <a:custGeom>
                <a:avLst/>
                <a:gdLst>
                  <a:gd name="T0" fmla="*/ 22 w 670"/>
                  <a:gd name="T1" fmla="*/ 0 h 997"/>
                  <a:gd name="T2" fmla="*/ 0 w 670"/>
                  <a:gd name="T3" fmla="*/ 4 h 997"/>
                  <a:gd name="T4" fmla="*/ 670 w 670"/>
                  <a:gd name="T5" fmla="*/ 997 h 997"/>
                  <a:gd name="T6" fmla="*/ 670 w 670"/>
                  <a:gd name="T7" fmla="*/ 925 h 997"/>
                  <a:gd name="T8" fmla="*/ 46 w 670"/>
                  <a:gd name="T9" fmla="*/ 0 h 997"/>
                  <a:gd name="T10" fmla="*/ 22 w 670"/>
                  <a:gd name="T11" fmla="*/ 0 h 997"/>
                  <a:gd name="T12" fmla="*/ 22 w 670"/>
                  <a:gd name="T13" fmla="*/ 0 h 99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0" h="997">
                    <a:moveTo>
                      <a:pt x="22" y="0"/>
                    </a:moveTo>
                    <a:lnTo>
                      <a:pt x="0" y="4"/>
                    </a:lnTo>
                    <a:lnTo>
                      <a:pt x="670" y="997"/>
                    </a:lnTo>
                    <a:lnTo>
                      <a:pt x="670" y="925"/>
                    </a:lnTo>
                    <a:lnTo>
                      <a:pt x="46"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2" name="Freeform 66">
                <a:extLst>
                  <a:ext uri="{FF2B5EF4-FFF2-40B4-BE49-F238E27FC236}">
                    <a16:creationId xmlns:a16="http://schemas.microsoft.com/office/drawing/2014/main" id="{0584349F-DAC2-451E-8EEF-F8BC66FF91C3}"/>
                  </a:ext>
                </a:extLst>
              </p:cNvPr>
              <p:cNvSpPr>
                <a:spLocks/>
              </p:cNvSpPr>
              <p:nvPr/>
            </p:nvSpPr>
            <p:spPr bwMode="hidden">
              <a:xfrm>
                <a:off x="5412" y="1039"/>
                <a:ext cx="346" cy="487"/>
              </a:xfrm>
              <a:custGeom>
                <a:avLst/>
                <a:gdLst>
                  <a:gd name="T0" fmla="*/ 22 w 346"/>
                  <a:gd name="T1" fmla="*/ 0 h 487"/>
                  <a:gd name="T2" fmla="*/ 0 w 346"/>
                  <a:gd name="T3" fmla="*/ 7 h 487"/>
                  <a:gd name="T4" fmla="*/ 346 w 346"/>
                  <a:gd name="T5" fmla="*/ 487 h 487"/>
                  <a:gd name="T6" fmla="*/ 346 w 346"/>
                  <a:gd name="T7" fmla="*/ 415 h 487"/>
                  <a:gd name="T8" fmla="*/ 46 w 346"/>
                  <a:gd name="T9" fmla="*/ 0 h 487"/>
                  <a:gd name="T10" fmla="*/ 22 w 346"/>
                  <a:gd name="T11" fmla="*/ 0 h 487"/>
                  <a:gd name="T12" fmla="*/ 22 w 346"/>
                  <a:gd name="T13" fmla="*/ 0 h 4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6" h="487">
                    <a:moveTo>
                      <a:pt x="22" y="0"/>
                    </a:moveTo>
                    <a:lnTo>
                      <a:pt x="0" y="7"/>
                    </a:lnTo>
                    <a:lnTo>
                      <a:pt x="346" y="487"/>
                    </a:lnTo>
                    <a:lnTo>
                      <a:pt x="346" y="415"/>
                    </a:lnTo>
                    <a:lnTo>
                      <a:pt x="46"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
        <p:nvSpPr>
          <p:cNvPr id="214083" name="Rectangle 67"/>
          <p:cNvSpPr>
            <a:spLocks noGrp="1" noChangeArrowheads="1"/>
          </p:cNvSpPr>
          <p:nvPr>
            <p:ph type="ctrTitle" sz="quarter"/>
          </p:nvPr>
        </p:nvSpPr>
        <p:spPr>
          <a:xfrm>
            <a:off x="455613" y="1920875"/>
            <a:ext cx="8226425" cy="1736725"/>
          </a:xfrm>
        </p:spPr>
        <p:txBody>
          <a:bodyPr anchor="b"/>
          <a:lstStyle>
            <a:lvl1pPr>
              <a:defRPr sz="5400"/>
            </a:lvl1pPr>
          </a:lstStyle>
          <a:p>
            <a:pPr lvl="0"/>
            <a:r>
              <a:rPr lang="en-GB" altLang="en-US" noProof="0"/>
              <a:t>Click to edit Master title style</a:t>
            </a:r>
          </a:p>
        </p:txBody>
      </p:sp>
      <p:sp>
        <p:nvSpPr>
          <p:cNvPr id="214084" name="Rectangle 68"/>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GB" altLang="en-US" noProof="0"/>
              <a:t>Click to edit Master subtitle style</a:t>
            </a:r>
          </a:p>
        </p:txBody>
      </p:sp>
      <p:sp>
        <p:nvSpPr>
          <p:cNvPr id="69" name="Rectangle 69">
            <a:extLst>
              <a:ext uri="{FF2B5EF4-FFF2-40B4-BE49-F238E27FC236}">
                <a16:creationId xmlns:a16="http://schemas.microsoft.com/office/drawing/2014/main" id="{810157B1-9534-421C-9491-1875BDBA31C1}"/>
              </a:ext>
            </a:extLst>
          </p:cNvPr>
          <p:cNvSpPr>
            <a:spLocks noGrp="1" noChangeArrowheads="1"/>
          </p:cNvSpPr>
          <p:nvPr>
            <p:ph type="dt" sz="quarter" idx="10"/>
          </p:nvPr>
        </p:nvSpPr>
        <p:spPr/>
        <p:txBody>
          <a:bodyPr/>
          <a:lstStyle>
            <a:lvl1pPr>
              <a:defRPr/>
            </a:lvl1pPr>
          </a:lstStyle>
          <a:p>
            <a:pPr>
              <a:defRPr/>
            </a:pPr>
            <a:fld id="{16D6AC5D-6237-4A96-8C01-7F39E267B482}" type="datetime1">
              <a:rPr lang="en-GB" altLang="en-US"/>
              <a:pPr>
                <a:defRPr/>
              </a:pPr>
              <a:t>21/07/2026</a:t>
            </a:fld>
            <a:endParaRPr lang="en-GB" altLang="en-US"/>
          </a:p>
        </p:txBody>
      </p:sp>
      <p:sp>
        <p:nvSpPr>
          <p:cNvPr id="70" name="Rectangle 70">
            <a:extLst>
              <a:ext uri="{FF2B5EF4-FFF2-40B4-BE49-F238E27FC236}">
                <a16:creationId xmlns:a16="http://schemas.microsoft.com/office/drawing/2014/main" id="{8643E434-D51D-4CD3-B85A-1E5DCD49C227}"/>
              </a:ext>
            </a:extLst>
          </p:cNvPr>
          <p:cNvSpPr>
            <a:spLocks noGrp="1" noChangeArrowheads="1"/>
          </p:cNvSpPr>
          <p:nvPr>
            <p:ph type="ftr" sz="quarter" idx="11"/>
          </p:nvPr>
        </p:nvSpPr>
        <p:spPr/>
        <p:txBody>
          <a:bodyPr/>
          <a:lstStyle>
            <a:lvl1pPr>
              <a:defRPr/>
            </a:lvl1pPr>
          </a:lstStyle>
          <a:p>
            <a:pPr>
              <a:defRPr/>
            </a:pPr>
            <a:endParaRPr lang="en-GB" altLang="en-US"/>
          </a:p>
        </p:txBody>
      </p:sp>
      <p:sp>
        <p:nvSpPr>
          <p:cNvPr id="71" name="Rectangle 71">
            <a:extLst>
              <a:ext uri="{FF2B5EF4-FFF2-40B4-BE49-F238E27FC236}">
                <a16:creationId xmlns:a16="http://schemas.microsoft.com/office/drawing/2014/main" id="{4BEF417D-FF9B-4A75-A826-224BF321F5FF}"/>
              </a:ext>
            </a:extLst>
          </p:cNvPr>
          <p:cNvSpPr>
            <a:spLocks noGrp="1" noChangeArrowheads="1"/>
          </p:cNvSpPr>
          <p:nvPr>
            <p:ph type="sldNum" sz="quarter" idx="12"/>
          </p:nvPr>
        </p:nvSpPr>
        <p:spPr/>
        <p:txBody>
          <a:bodyPr/>
          <a:lstStyle>
            <a:lvl1pPr>
              <a:defRPr/>
            </a:lvl1pPr>
          </a:lstStyle>
          <a:p>
            <a:pPr>
              <a:defRPr/>
            </a:pPr>
            <a:fld id="{B1F96C9A-A63D-4EA1-A38D-1BC75DC2BFB8}" type="slidenum">
              <a:rPr lang="en-GB" altLang="en-US"/>
              <a:pPr>
                <a:defRPr/>
              </a:pPr>
              <a:t>‹#›</a:t>
            </a:fld>
            <a:endParaRPr lang="en-GB" altLang="en-US"/>
          </a:p>
        </p:txBody>
      </p:sp>
    </p:spTree>
    <p:extLst>
      <p:ext uri="{BB962C8B-B14F-4D97-AF65-F5344CB8AC3E}">
        <p14:creationId xmlns:p14="http://schemas.microsoft.com/office/powerpoint/2010/main" val="663215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a:extLst>
              <a:ext uri="{FF2B5EF4-FFF2-40B4-BE49-F238E27FC236}">
                <a16:creationId xmlns:a16="http://schemas.microsoft.com/office/drawing/2014/main" id="{9B242084-F76B-465D-9C8E-1E77527AD718}"/>
              </a:ext>
            </a:extLst>
          </p:cNvPr>
          <p:cNvSpPr>
            <a:spLocks noGrp="1" noChangeArrowheads="1"/>
          </p:cNvSpPr>
          <p:nvPr>
            <p:ph type="dt" sz="half" idx="10"/>
          </p:nvPr>
        </p:nvSpPr>
        <p:spPr>
          <a:ln/>
        </p:spPr>
        <p:txBody>
          <a:bodyPr/>
          <a:lstStyle>
            <a:lvl1pPr>
              <a:defRPr/>
            </a:lvl1pPr>
          </a:lstStyle>
          <a:p>
            <a:pPr>
              <a:defRPr/>
            </a:pPr>
            <a:fld id="{4318B5E4-BAEC-46B6-9BDB-FDA0AF453F98}" type="datetime1">
              <a:rPr lang="en-GB" altLang="en-US"/>
              <a:pPr>
                <a:defRPr/>
              </a:pPr>
              <a:t>21/07/2026</a:t>
            </a:fld>
            <a:endParaRPr lang="en-GB" altLang="en-US"/>
          </a:p>
        </p:txBody>
      </p:sp>
      <p:sp>
        <p:nvSpPr>
          <p:cNvPr id="5" name="Rectangle 69">
            <a:extLst>
              <a:ext uri="{FF2B5EF4-FFF2-40B4-BE49-F238E27FC236}">
                <a16:creationId xmlns:a16="http://schemas.microsoft.com/office/drawing/2014/main" id="{7C7718E3-7251-475F-BD89-2C1214BB758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0">
            <a:extLst>
              <a:ext uri="{FF2B5EF4-FFF2-40B4-BE49-F238E27FC236}">
                <a16:creationId xmlns:a16="http://schemas.microsoft.com/office/drawing/2014/main" id="{FB2430D4-57B8-4931-81AD-E8F8351BD854}"/>
              </a:ext>
            </a:extLst>
          </p:cNvPr>
          <p:cNvSpPr>
            <a:spLocks noGrp="1" noChangeArrowheads="1"/>
          </p:cNvSpPr>
          <p:nvPr>
            <p:ph type="sldNum" sz="quarter" idx="12"/>
          </p:nvPr>
        </p:nvSpPr>
        <p:spPr>
          <a:ln/>
        </p:spPr>
        <p:txBody>
          <a:bodyPr/>
          <a:lstStyle>
            <a:lvl1pPr>
              <a:defRPr/>
            </a:lvl1pPr>
          </a:lstStyle>
          <a:p>
            <a:pPr>
              <a:defRPr/>
            </a:pPr>
            <a:fld id="{AF73C095-045F-4A3F-BDC0-782A4E79366C}" type="slidenum">
              <a:rPr lang="en-GB" altLang="en-US"/>
              <a:pPr>
                <a:defRPr/>
              </a:pPr>
              <a:t>‹#›</a:t>
            </a:fld>
            <a:endParaRPr lang="en-GB" altLang="en-US"/>
          </a:p>
        </p:txBody>
      </p:sp>
    </p:spTree>
    <p:extLst>
      <p:ext uri="{BB962C8B-B14F-4D97-AF65-F5344CB8AC3E}">
        <p14:creationId xmlns:p14="http://schemas.microsoft.com/office/powerpoint/2010/main" val="1461460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68">
            <a:extLst>
              <a:ext uri="{FF2B5EF4-FFF2-40B4-BE49-F238E27FC236}">
                <a16:creationId xmlns:a16="http://schemas.microsoft.com/office/drawing/2014/main" id="{22AA7BCA-0C2A-4EBA-89F1-B46E7BE2B061}"/>
              </a:ext>
            </a:extLst>
          </p:cNvPr>
          <p:cNvSpPr>
            <a:spLocks noGrp="1" noChangeArrowheads="1"/>
          </p:cNvSpPr>
          <p:nvPr>
            <p:ph type="dt" sz="half" idx="10"/>
          </p:nvPr>
        </p:nvSpPr>
        <p:spPr>
          <a:ln/>
        </p:spPr>
        <p:txBody>
          <a:bodyPr/>
          <a:lstStyle>
            <a:lvl1pPr>
              <a:defRPr/>
            </a:lvl1pPr>
          </a:lstStyle>
          <a:p>
            <a:pPr>
              <a:defRPr/>
            </a:pPr>
            <a:fld id="{1C010E1A-9DA8-4110-8ACC-8F62FDBD8783}" type="datetime1">
              <a:rPr lang="en-GB" altLang="en-US"/>
              <a:pPr>
                <a:defRPr/>
              </a:pPr>
              <a:t>21/07/2026</a:t>
            </a:fld>
            <a:endParaRPr lang="en-GB" altLang="en-US"/>
          </a:p>
        </p:txBody>
      </p:sp>
      <p:sp>
        <p:nvSpPr>
          <p:cNvPr id="5" name="Rectangle 69">
            <a:extLst>
              <a:ext uri="{FF2B5EF4-FFF2-40B4-BE49-F238E27FC236}">
                <a16:creationId xmlns:a16="http://schemas.microsoft.com/office/drawing/2014/main" id="{2E3D5A35-2BA3-49C3-A2E7-3506051C5329}"/>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0">
            <a:extLst>
              <a:ext uri="{FF2B5EF4-FFF2-40B4-BE49-F238E27FC236}">
                <a16:creationId xmlns:a16="http://schemas.microsoft.com/office/drawing/2014/main" id="{B6C65323-88C9-44D8-8EBA-E12F61140202}"/>
              </a:ext>
            </a:extLst>
          </p:cNvPr>
          <p:cNvSpPr>
            <a:spLocks noGrp="1" noChangeArrowheads="1"/>
          </p:cNvSpPr>
          <p:nvPr>
            <p:ph type="sldNum" sz="quarter" idx="12"/>
          </p:nvPr>
        </p:nvSpPr>
        <p:spPr>
          <a:ln/>
        </p:spPr>
        <p:txBody>
          <a:bodyPr/>
          <a:lstStyle>
            <a:lvl1pPr>
              <a:defRPr/>
            </a:lvl1pPr>
          </a:lstStyle>
          <a:p>
            <a:pPr>
              <a:defRPr/>
            </a:pPr>
            <a:fld id="{0BA4FC76-4B71-415B-8830-09AA3FAAFF21}" type="slidenum">
              <a:rPr lang="en-GB" altLang="en-US"/>
              <a:pPr>
                <a:defRPr/>
              </a:pPr>
              <a:t>‹#›</a:t>
            </a:fld>
            <a:endParaRPr lang="en-GB" altLang="en-US"/>
          </a:p>
        </p:txBody>
      </p:sp>
    </p:spTree>
    <p:extLst>
      <p:ext uri="{BB962C8B-B14F-4D97-AF65-F5344CB8AC3E}">
        <p14:creationId xmlns:p14="http://schemas.microsoft.com/office/powerpoint/2010/main" val="2398475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5613" y="1598613"/>
            <a:ext cx="4037012" cy="44973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5025" y="1598613"/>
            <a:ext cx="4037013" cy="44973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a:extLst>
              <a:ext uri="{FF2B5EF4-FFF2-40B4-BE49-F238E27FC236}">
                <a16:creationId xmlns:a16="http://schemas.microsoft.com/office/drawing/2014/main" id="{B2553F5C-5A16-4AA0-9655-B623906A91D1}"/>
              </a:ext>
            </a:extLst>
          </p:cNvPr>
          <p:cNvSpPr>
            <a:spLocks noGrp="1" noChangeArrowheads="1"/>
          </p:cNvSpPr>
          <p:nvPr>
            <p:ph type="dt" sz="half" idx="10"/>
          </p:nvPr>
        </p:nvSpPr>
        <p:spPr>
          <a:ln/>
        </p:spPr>
        <p:txBody>
          <a:bodyPr/>
          <a:lstStyle>
            <a:lvl1pPr>
              <a:defRPr/>
            </a:lvl1pPr>
          </a:lstStyle>
          <a:p>
            <a:pPr>
              <a:defRPr/>
            </a:pPr>
            <a:fld id="{E34AD8DB-9E15-48FA-9BA2-455C7ABB45BC}" type="datetime1">
              <a:rPr lang="en-GB" altLang="en-US"/>
              <a:pPr>
                <a:defRPr/>
              </a:pPr>
              <a:t>21/07/2026</a:t>
            </a:fld>
            <a:endParaRPr lang="en-GB" altLang="en-US"/>
          </a:p>
        </p:txBody>
      </p:sp>
      <p:sp>
        <p:nvSpPr>
          <p:cNvPr id="6" name="Rectangle 69">
            <a:extLst>
              <a:ext uri="{FF2B5EF4-FFF2-40B4-BE49-F238E27FC236}">
                <a16:creationId xmlns:a16="http://schemas.microsoft.com/office/drawing/2014/main" id="{284D2C2B-5D87-4727-A7B0-6DC1578E015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0">
            <a:extLst>
              <a:ext uri="{FF2B5EF4-FFF2-40B4-BE49-F238E27FC236}">
                <a16:creationId xmlns:a16="http://schemas.microsoft.com/office/drawing/2014/main" id="{47E7665B-BD95-4B37-8E87-462EA9B676AC}"/>
              </a:ext>
            </a:extLst>
          </p:cNvPr>
          <p:cNvSpPr>
            <a:spLocks noGrp="1" noChangeArrowheads="1"/>
          </p:cNvSpPr>
          <p:nvPr>
            <p:ph type="sldNum" sz="quarter" idx="12"/>
          </p:nvPr>
        </p:nvSpPr>
        <p:spPr>
          <a:ln/>
        </p:spPr>
        <p:txBody>
          <a:bodyPr/>
          <a:lstStyle>
            <a:lvl1pPr>
              <a:defRPr/>
            </a:lvl1pPr>
          </a:lstStyle>
          <a:p>
            <a:pPr>
              <a:defRPr/>
            </a:pPr>
            <a:fld id="{18B3C71D-DDE4-460F-B113-C766098F195C}" type="slidenum">
              <a:rPr lang="en-GB" altLang="en-US"/>
              <a:pPr>
                <a:defRPr/>
              </a:pPr>
              <a:t>‹#›</a:t>
            </a:fld>
            <a:endParaRPr lang="en-GB" altLang="en-US"/>
          </a:p>
        </p:txBody>
      </p:sp>
    </p:spTree>
    <p:extLst>
      <p:ext uri="{BB962C8B-B14F-4D97-AF65-F5344CB8AC3E}">
        <p14:creationId xmlns:p14="http://schemas.microsoft.com/office/powerpoint/2010/main" val="3563472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8">
            <a:extLst>
              <a:ext uri="{FF2B5EF4-FFF2-40B4-BE49-F238E27FC236}">
                <a16:creationId xmlns:a16="http://schemas.microsoft.com/office/drawing/2014/main" id="{8FC88E0C-395E-4462-A0A7-5E9055C0CF7C}"/>
              </a:ext>
            </a:extLst>
          </p:cNvPr>
          <p:cNvSpPr>
            <a:spLocks noGrp="1" noChangeArrowheads="1"/>
          </p:cNvSpPr>
          <p:nvPr>
            <p:ph type="dt" sz="half" idx="10"/>
          </p:nvPr>
        </p:nvSpPr>
        <p:spPr>
          <a:ln/>
        </p:spPr>
        <p:txBody>
          <a:bodyPr/>
          <a:lstStyle>
            <a:lvl1pPr>
              <a:defRPr/>
            </a:lvl1pPr>
          </a:lstStyle>
          <a:p>
            <a:pPr>
              <a:defRPr/>
            </a:pPr>
            <a:fld id="{270008DE-9B4C-4215-90F5-8AC4FAA1E2C1}" type="datetime1">
              <a:rPr lang="en-GB" altLang="en-US"/>
              <a:pPr>
                <a:defRPr/>
              </a:pPr>
              <a:t>21/07/2026</a:t>
            </a:fld>
            <a:endParaRPr lang="en-GB" altLang="en-US"/>
          </a:p>
        </p:txBody>
      </p:sp>
      <p:sp>
        <p:nvSpPr>
          <p:cNvPr id="8" name="Rectangle 69">
            <a:extLst>
              <a:ext uri="{FF2B5EF4-FFF2-40B4-BE49-F238E27FC236}">
                <a16:creationId xmlns:a16="http://schemas.microsoft.com/office/drawing/2014/main" id="{BC13DCB2-88E0-41A9-A8E3-25E3DA5D291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70">
            <a:extLst>
              <a:ext uri="{FF2B5EF4-FFF2-40B4-BE49-F238E27FC236}">
                <a16:creationId xmlns:a16="http://schemas.microsoft.com/office/drawing/2014/main" id="{6C078024-D215-4563-9495-5D5AE29E8047}"/>
              </a:ext>
            </a:extLst>
          </p:cNvPr>
          <p:cNvSpPr>
            <a:spLocks noGrp="1" noChangeArrowheads="1"/>
          </p:cNvSpPr>
          <p:nvPr>
            <p:ph type="sldNum" sz="quarter" idx="12"/>
          </p:nvPr>
        </p:nvSpPr>
        <p:spPr>
          <a:ln/>
        </p:spPr>
        <p:txBody>
          <a:bodyPr/>
          <a:lstStyle>
            <a:lvl1pPr>
              <a:defRPr/>
            </a:lvl1pPr>
          </a:lstStyle>
          <a:p>
            <a:pPr>
              <a:defRPr/>
            </a:pPr>
            <a:fld id="{A62D2006-15AB-465D-89F3-43AE54D21026}" type="slidenum">
              <a:rPr lang="en-GB" altLang="en-US"/>
              <a:pPr>
                <a:defRPr/>
              </a:pPr>
              <a:t>‹#›</a:t>
            </a:fld>
            <a:endParaRPr lang="en-GB" altLang="en-US"/>
          </a:p>
        </p:txBody>
      </p:sp>
    </p:spTree>
    <p:extLst>
      <p:ext uri="{BB962C8B-B14F-4D97-AF65-F5344CB8AC3E}">
        <p14:creationId xmlns:p14="http://schemas.microsoft.com/office/powerpoint/2010/main" val="3524908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8">
            <a:extLst>
              <a:ext uri="{FF2B5EF4-FFF2-40B4-BE49-F238E27FC236}">
                <a16:creationId xmlns:a16="http://schemas.microsoft.com/office/drawing/2014/main" id="{0231A4C4-B8A3-4164-B45F-75B23BC8069A}"/>
              </a:ext>
            </a:extLst>
          </p:cNvPr>
          <p:cNvSpPr>
            <a:spLocks noGrp="1" noChangeArrowheads="1"/>
          </p:cNvSpPr>
          <p:nvPr>
            <p:ph type="dt" sz="half" idx="10"/>
          </p:nvPr>
        </p:nvSpPr>
        <p:spPr>
          <a:ln/>
        </p:spPr>
        <p:txBody>
          <a:bodyPr/>
          <a:lstStyle>
            <a:lvl1pPr>
              <a:defRPr/>
            </a:lvl1pPr>
          </a:lstStyle>
          <a:p>
            <a:pPr>
              <a:defRPr/>
            </a:pPr>
            <a:fld id="{A6E52CEB-AB50-403E-AFF9-452E49102DEA}" type="datetime1">
              <a:rPr lang="en-GB" altLang="en-US"/>
              <a:pPr>
                <a:defRPr/>
              </a:pPr>
              <a:t>21/07/2026</a:t>
            </a:fld>
            <a:endParaRPr lang="en-GB" altLang="en-US"/>
          </a:p>
        </p:txBody>
      </p:sp>
      <p:sp>
        <p:nvSpPr>
          <p:cNvPr id="4" name="Rectangle 69">
            <a:extLst>
              <a:ext uri="{FF2B5EF4-FFF2-40B4-BE49-F238E27FC236}">
                <a16:creationId xmlns:a16="http://schemas.microsoft.com/office/drawing/2014/main" id="{41475067-4415-4CE2-8F1F-AD78EAC893F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70">
            <a:extLst>
              <a:ext uri="{FF2B5EF4-FFF2-40B4-BE49-F238E27FC236}">
                <a16:creationId xmlns:a16="http://schemas.microsoft.com/office/drawing/2014/main" id="{9674CB45-03A5-4217-9F73-EC5764358527}"/>
              </a:ext>
            </a:extLst>
          </p:cNvPr>
          <p:cNvSpPr>
            <a:spLocks noGrp="1" noChangeArrowheads="1"/>
          </p:cNvSpPr>
          <p:nvPr>
            <p:ph type="sldNum" sz="quarter" idx="12"/>
          </p:nvPr>
        </p:nvSpPr>
        <p:spPr>
          <a:ln/>
        </p:spPr>
        <p:txBody>
          <a:bodyPr/>
          <a:lstStyle>
            <a:lvl1pPr>
              <a:defRPr/>
            </a:lvl1pPr>
          </a:lstStyle>
          <a:p>
            <a:pPr>
              <a:defRPr/>
            </a:pPr>
            <a:fld id="{A6233C6E-1DCF-4755-978C-1671996E7C1B}" type="slidenum">
              <a:rPr lang="en-GB" altLang="en-US"/>
              <a:pPr>
                <a:defRPr/>
              </a:pPr>
              <a:t>‹#›</a:t>
            </a:fld>
            <a:endParaRPr lang="en-GB" altLang="en-US"/>
          </a:p>
        </p:txBody>
      </p:sp>
    </p:spTree>
    <p:extLst>
      <p:ext uri="{BB962C8B-B14F-4D97-AF65-F5344CB8AC3E}">
        <p14:creationId xmlns:p14="http://schemas.microsoft.com/office/powerpoint/2010/main" val="539711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8">
            <a:extLst>
              <a:ext uri="{FF2B5EF4-FFF2-40B4-BE49-F238E27FC236}">
                <a16:creationId xmlns:a16="http://schemas.microsoft.com/office/drawing/2014/main" id="{404417B7-D0E1-4840-9A8E-FD286B8D85AD}"/>
              </a:ext>
            </a:extLst>
          </p:cNvPr>
          <p:cNvSpPr>
            <a:spLocks noGrp="1" noChangeArrowheads="1"/>
          </p:cNvSpPr>
          <p:nvPr>
            <p:ph type="dt" sz="half" idx="10"/>
          </p:nvPr>
        </p:nvSpPr>
        <p:spPr>
          <a:ln/>
        </p:spPr>
        <p:txBody>
          <a:bodyPr/>
          <a:lstStyle>
            <a:lvl1pPr>
              <a:defRPr/>
            </a:lvl1pPr>
          </a:lstStyle>
          <a:p>
            <a:pPr>
              <a:defRPr/>
            </a:pPr>
            <a:fld id="{AED16A1B-DE3A-4698-916B-7458681A374B}" type="datetime1">
              <a:rPr lang="en-GB" altLang="en-US"/>
              <a:pPr>
                <a:defRPr/>
              </a:pPr>
              <a:t>21/07/2026</a:t>
            </a:fld>
            <a:endParaRPr lang="en-GB" altLang="en-US"/>
          </a:p>
        </p:txBody>
      </p:sp>
      <p:sp>
        <p:nvSpPr>
          <p:cNvPr id="3" name="Rectangle 69">
            <a:extLst>
              <a:ext uri="{FF2B5EF4-FFF2-40B4-BE49-F238E27FC236}">
                <a16:creationId xmlns:a16="http://schemas.microsoft.com/office/drawing/2014/main" id="{614EC017-2922-470B-B7DA-440B7BD7F25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70">
            <a:extLst>
              <a:ext uri="{FF2B5EF4-FFF2-40B4-BE49-F238E27FC236}">
                <a16:creationId xmlns:a16="http://schemas.microsoft.com/office/drawing/2014/main" id="{58795AA9-1401-4F70-B179-FC9D48F460DC}"/>
              </a:ext>
            </a:extLst>
          </p:cNvPr>
          <p:cNvSpPr>
            <a:spLocks noGrp="1" noChangeArrowheads="1"/>
          </p:cNvSpPr>
          <p:nvPr>
            <p:ph type="sldNum" sz="quarter" idx="12"/>
          </p:nvPr>
        </p:nvSpPr>
        <p:spPr>
          <a:ln/>
        </p:spPr>
        <p:txBody>
          <a:bodyPr/>
          <a:lstStyle>
            <a:lvl1pPr>
              <a:defRPr/>
            </a:lvl1pPr>
          </a:lstStyle>
          <a:p>
            <a:pPr>
              <a:defRPr/>
            </a:pPr>
            <a:fld id="{CB936ABA-C971-4563-952C-6E903747DE18}" type="slidenum">
              <a:rPr lang="en-GB" altLang="en-US"/>
              <a:pPr>
                <a:defRPr/>
              </a:pPr>
              <a:t>‹#›</a:t>
            </a:fld>
            <a:endParaRPr lang="en-GB" altLang="en-US"/>
          </a:p>
        </p:txBody>
      </p:sp>
    </p:spTree>
    <p:extLst>
      <p:ext uri="{BB962C8B-B14F-4D97-AF65-F5344CB8AC3E}">
        <p14:creationId xmlns:p14="http://schemas.microsoft.com/office/powerpoint/2010/main" val="246930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68">
            <a:extLst>
              <a:ext uri="{FF2B5EF4-FFF2-40B4-BE49-F238E27FC236}">
                <a16:creationId xmlns:a16="http://schemas.microsoft.com/office/drawing/2014/main" id="{963CB2BA-B8FD-4B1B-8F1D-5AA3BEEEAB7E}"/>
              </a:ext>
            </a:extLst>
          </p:cNvPr>
          <p:cNvSpPr>
            <a:spLocks noGrp="1" noChangeArrowheads="1"/>
          </p:cNvSpPr>
          <p:nvPr>
            <p:ph type="dt" sz="half" idx="10"/>
          </p:nvPr>
        </p:nvSpPr>
        <p:spPr>
          <a:ln/>
        </p:spPr>
        <p:txBody>
          <a:bodyPr/>
          <a:lstStyle>
            <a:lvl1pPr>
              <a:defRPr/>
            </a:lvl1pPr>
          </a:lstStyle>
          <a:p>
            <a:pPr>
              <a:defRPr/>
            </a:pPr>
            <a:fld id="{5D39F030-8521-4FBE-97D5-6ECF0652AE95}" type="datetime1">
              <a:rPr lang="en-GB" altLang="en-US"/>
              <a:pPr>
                <a:defRPr/>
              </a:pPr>
              <a:t>21/07/2026</a:t>
            </a:fld>
            <a:endParaRPr lang="en-GB" altLang="en-US"/>
          </a:p>
        </p:txBody>
      </p:sp>
      <p:sp>
        <p:nvSpPr>
          <p:cNvPr id="6" name="Rectangle 69">
            <a:extLst>
              <a:ext uri="{FF2B5EF4-FFF2-40B4-BE49-F238E27FC236}">
                <a16:creationId xmlns:a16="http://schemas.microsoft.com/office/drawing/2014/main" id="{3F782B8C-6EDB-4F37-9B5E-515745A945C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0">
            <a:extLst>
              <a:ext uri="{FF2B5EF4-FFF2-40B4-BE49-F238E27FC236}">
                <a16:creationId xmlns:a16="http://schemas.microsoft.com/office/drawing/2014/main" id="{799FF087-30BB-446B-8CB7-7A075E3EB49A}"/>
              </a:ext>
            </a:extLst>
          </p:cNvPr>
          <p:cNvSpPr>
            <a:spLocks noGrp="1" noChangeArrowheads="1"/>
          </p:cNvSpPr>
          <p:nvPr>
            <p:ph type="sldNum" sz="quarter" idx="12"/>
          </p:nvPr>
        </p:nvSpPr>
        <p:spPr>
          <a:ln/>
        </p:spPr>
        <p:txBody>
          <a:bodyPr/>
          <a:lstStyle>
            <a:lvl1pPr>
              <a:defRPr/>
            </a:lvl1pPr>
          </a:lstStyle>
          <a:p>
            <a:pPr>
              <a:defRPr/>
            </a:pPr>
            <a:fld id="{45645F2D-2134-4AE0-84B9-C116D656FA77}" type="slidenum">
              <a:rPr lang="en-GB" altLang="en-US"/>
              <a:pPr>
                <a:defRPr/>
              </a:pPr>
              <a:t>‹#›</a:t>
            </a:fld>
            <a:endParaRPr lang="en-GB" altLang="en-US"/>
          </a:p>
        </p:txBody>
      </p:sp>
    </p:spTree>
    <p:extLst>
      <p:ext uri="{BB962C8B-B14F-4D97-AF65-F5344CB8AC3E}">
        <p14:creationId xmlns:p14="http://schemas.microsoft.com/office/powerpoint/2010/main" val="4024025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68">
            <a:extLst>
              <a:ext uri="{FF2B5EF4-FFF2-40B4-BE49-F238E27FC236}">
                <a16:creationId xmlns:a16="http://schemas.microsoft.com/office/drawing/2014/main" id="{E951B5A9-7198-4973-9DCC-1B6740B7DBB5}"/>
              </a:ext>
            </a:extLst>
          </p:cNvPr>
          <p:cNvSpPr>
            <a:spLocks noGrp="1" noChangeArrowheads="1"/>
          </p:cNvSpPr>
          <p:nvPr>
            <p:ph type="dt" sz="half" idx="10"/>
          </p:nvPr>
        </p:nvSpPr>
        <p:spPr>
          <a:ln/>
        </p:spPr>
        <p:txBody>
          <a:bodyPr/>
          <a:lstStyle>
            <a:lvl1pPr>
              <a:defRPr/>
            </a:lvl1pPr>
          </a:lstStyle>
          <a:p>
            <a:pPr>
              <a:defRPr/>
            </a:pPr>
            <a:fld id="{FEC3B1AD-92B6-42EF-8332-F48B3C3D45F6}" type="datetime1">
              <a:rPr lang="en-GB" altLang="en-US"/>
              <a:pPr>
                <a:defRPr/>
              </a:pPr>
              <a:t>21/07/2026</a:t>
            </a:fld>
            <a:endParaRPr lang="en-GB" altLang="en-US"/>
          </a:p>
        </p:txBody>
      </p:sp>
      <p:sp>
        <p:nvSpPr>
          <p:cNvPr id="6" name="Rectangle 69">
            <a:extLst>
              <a:ext uri="{FF2B5EF4-FFF2-40B4-BE49-F238E27FC236}">
                <a16:creationId xmlns:a16="http://schemas.microsoft.com/office/drawing/2014/main" id="{F32651BF-BC2D-4137-8619-447D78EE7BA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0">
            <a:extLst>
              <a:ext uri="{FF2B5EF4-FFF2-40B4-BE49-F238E27FC236}">
                <a16:creationId xmlns:a16="http://schemas.microsoft.com/office/drawing/2014/main" id="{E8D9A404-696B-4A91-A6F2-343D2B4C094C}"/>
              </a:ext>
            </a:extLst>
          </p:cNvPr>
          <p:cNvSpPr>
            <a:spLocks noGrp="1" noChangeArrowheads="1"/>
          </p:cNvSpPr>
          <p:nvPr>
            <p:ph type="sldNum" sz="quarter" idx="12"/>
          </p:nvPr>
        </p:nvSpPr>
        <p:spPr>
          <a:ln/>
        </p:spPr>
        <p:txBody>
          <a:bodyPr/>
          <a:lstStyle>
            <a:lvl1pPr>
              <a:defRPr/>
            </a:lvl1pPr>
          </a:lstStyle>
          <a:p>
            <a:pPr>
              <a:defRPr/>
            </a:pPr>
            <a:fld id="{1E09C6EA-54E5-45F0-BB0E-B1FCC64577B3}" type="slidenum">
              <a:rPr lang="en-GB" altLang="en-US"/>
              <a:pPr>
                <a:defRPr/>
              </a:pPr>
              <a:t>‹#›</a:t>
            </a:fld>
            <a:endParaRPr lang="en-GB" altLang="en-US"/>
          </a:p>
        </p:txBody>
      </p:sp>
    </p:spTree>
    <p:extLst>
      <p:ext uri="{BB962C8B-B14F-4D97-AF65-F5344CB8AC3E}">
        <p14:creationId xmlns:p14="http://schemas.microsoft.com/office/powerpoint/2010/main" val="1483353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a:extLst>
              <a:ext uri="{FF2B5EF4-FFF2-40B4-BE49-F238E27FC236}">
                <a16:creationId xmlns:a16="http://schemas.microsoft.com/office/drawing/2014/main" id="{D54EEEE9-44F8-4D78-821D-0795FE4EF070}"/>
              </a:ext>
            </a:extLst>
          </p:cNvPr>
          <p:cNvSpPr>
            <a:spLocks noGrp="1" noChangeArrowheads="1"/>
          </p:cNvSpPr>
          <p:nvPr>
            <p:ph type="dt" sz="half" idx="10"/>
          </p:nvPr>
        </p:nvSpPr>
        <p:spPr>
          <a:ln/>
        </p:spPr>
        <p:txBody>
          <a:bodyPr/>
          <a:lstStyle>
            <a:lvl1pPr>
              <a:defRPr/>
            </a:lvl1pPr>
          </a:lstStyle>
          <a:p>
            <a:pPr>
              <a:defRPr/>
            </a:pPr>
            <a:fld id="{F666AE11-80F0-4DBF-9C26-ECB466A55A1A}" type="datetime1">
              <a:rPr lang="en-GB" altLang="en-US"/>
              <a:pPr>
                <a:defRPr/>
              </a:pPr>
              <a:t>21/07/2026</a:t>
            </a:fld>
            <a:endParaRPr lang="en-GB" altLang="en-US"/>
          </a:p>
        </p:txBody>
      </p:sp>
      <p:sp>
        <p:nvSpPr>
          <p:cNvPr id="5" name="Rectangle 69">
            <a:extLst>
              <a:ext uri="{FF2B5EF4-FFF2-40B4-BE49-F238E27FC236}">
                <a16:creationId xmlns:a16="http://schemas.microsoft.com/office/drawing/2014/main" id="{DF43C625-CDC4-4C3C-87CF-64EAF9FB694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0">
            <a:extLst>
              <a:ext uri="{FF2B5EF4-FFF2-40B4-BE49-F238E27FC236}">
                <a16:creationId xmlns:a16="http://schemas.microsoft.com/office/drawing/2014/main" id="{B3DEA5CE-0CE8-4C16-B0EC-8EE6C442E18C}"/>
              </a:ext>
            </a:extLst>
          </p:cNvPr>
          <p:cNvSpPr>
            <a:spLocks noGrp="1" noChangeArrowheads="1"/>
          </p:cNvSpPr>
          <p:nvPr>
            <p:ph type="sldNum" sz="quarter" idx="12"/>
          </p:nvPr>
        </p:nvSpPr>
        <p:spPr>
          <a:ln/>
        </p:spPr>
        <p:txBody>
          <a:bodyPr/>
          <a:lstStyle>
            <a:lvl1pPr>
              <a:defRPr/>
            </a:lvl1pPr>
          </a:lstStyle>
          <a:p>
            <a:pPr>
              <a:defRPr/>
            </a:pPr>
            <a:fld id="{CC1C2DF7-900A-4468-ABCA-EF71D763EFEE}" type="slidenum">
              <a:rPr lang="en-GB" altLang="en-US"/>
              <a:pPr>
                <a:defRPr/>
              </a:pPr>
              <a:t>‹#›</a:t>
            </a:fld>
            <a:endParaRPr lang="en-GB" altLang="en-US"/>
          </a:p>
        </p:txBody>
      </p:sp>
    </p:spTree>
    <p:extLst>
      <p:ext uri="{BB962C8B-B14F-4D97-AF65-F5344CB8AC3E}">
        <p14:creationId xmlns:p14="http://schemas.microsoft.com/office/powerpoint/2010/main" val="1869849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3050"/>
            <a:ext cx="2055813" cy="58229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5613" y="273050"/>
            <a:ext cx="6018212" cy="58229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8">
            <a:extLst>
              <a:ext uri="{FF2B5EF4-FFF2-40B4-BE49-F238E27FC236}">
                <a16:creationId xmlns:a16="http://schemas.microsoft.com/office/drawing/2014/main" id="{C4C8CC99-1A53-4E4B-9252-10F7B5C66646}"/>
              </a:ext>
            </a:extLst>
          </p:cNvPr>
          <p:cNvSpPr>
            <a:spLocks noGrp="1" noChangeArrowheads="1"/>
          </p:cNvSpPr>
          <p:nvPr>
            <p:ph type="dt" sz="half" idx="10"/>
          </p:nvPr>
        </p:nvSpPr>
        <p:spPr>
          <a:ln/>
        </p:spPr>
        <p:txBody>
          <a:bodyPr/>
          <a:lstStyle>
            <a:lvl1pPr>
              <a:defRPr/>
            </a:lvl1pPr>
          </a:lstStyle>
          <a:p>
            <a:pPr>
              <a:defRPr/>
            </a:pPr>
            <a:fld id="{301D9965-1A09-41AE-BF7B-714AF9A805D0}" type="datetime1">
              <a:rPr lang="en-GB" altLang="en-US"/>
              <a:pPr>
                <a:defRPr/>
              </a:pPr>
              <a:t>21/07/2026</a:t>
            </a:fld>
            <a:endParaRPr lang="en-GB" altLang="en-US"/>
          </a:p>
        </p:txBody>
      </p:sp>
      <p:sp>
        <p:nvSpPr>
          <p:cNvPr id="5" name="Rectangle 69">
            <a:extLst>
              <a:ext uri="{FF2B5EF4-FFF2-40B4-BE49-F238E27FC236}">
                <a16:creationId xmlns:a16="http://schemas.microsoft.com/office/drawing/2014/main" id="{5D1F0D3D-E460-4ABF-AEE8-19BF3427C5A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0">
            <a:extLst>
              <a:ext uri="{FF2B5EF4-FFF2-40B4-BE49-F238E27FC236}">
                <a16:creationId xmlns:a16="http://schemas.microsoft.com/office/drawing/2014/main" id="{932F9442-5F9F-4C42-90CB-45D204FB860E}"/>
              </a:ext>
            </a:extLst>
          </p:cNvPr>
          <p:cNvSpPr>
            <a:spLocks noGrp="1" noChangeArrowheads="1"/>
          </p:cNvSpPr>
          <p:nvPr>
            <p:ph type="sldNum" sz="quarter" idx="12"/>
          </p:nvPr>
        </p:nvSpPr>
        <p:spPr>
          <a:ln/>
        </p:spPr>
        <p:txBody>
          <a:bodyPr/>
          <a:lstStyle>
            <a:lvl1pPr>
              <a:defRPr/>
            </a:lvl1pPr>
          </a:lstStyle>
          <a:p>
            <a:pPr>
              <a:defRPr/>
            </a:pPr>
            <a:fld id="{19307570-86CF-4119-8027-940A5363E150}" type="slidenum">
              <a:rPr lang="en-GB" altLang="en-US"/>
              <a:pPr>
                <a:defRPr/>
              </a:pPr>
              <a:t>‹#›</a:t>
            </a:fld>
            <a:endParaRPr lang="en-GB" altLang="en-US"/>
          </a:p>
        </p:txBody>
      </p:sp>
    </p:spTree>
    <p:extLst>
      <p:ext uri="{BB962C8B-B14F-4D97-AF65-F5344CB8AC3E}">
        <p14:creationId xmlns:p14="http://schemas.microsoft.com/office/powerpoint/2010/main" val="42607075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5613" y="273050"/>
            <a:ext cx="8226425" cy="1143000"/>
          </a:xfrm>
        </p:spPr>
        <p:txBody>
          <a:bodyPr/>
          <a:lstStyle/>
          <a:p>
            <a:r>
              <a:rPr lang="en-US"/>
              <a:t>Click to edit Master title style</a:t>
            </a:r>
          </a:p>
        </p:txBody>
      </p:sp>
      <p:sp>
        <p:nvSpPr>
          <p:cNvPr id="3" name="Text Placeholder 2"/>
          <p:cNvSpPr>
            <a:spLocks noGrp="1"/>
          </p:cNvSpPr>
          <p:nvPr>
            <p:ph type="body" sz="half" idx="1"/>
          </p:nvPr>
        </p:nvSpPr>
        <p:spPr>
          <a:xfrm>
            <a:off x="455613" y="1598613"/>
            <a:ext cx="4037012" cy="44973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5025" y="1598613"/>
            <a:ext cx="4037013" cy="21717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5025" y="3922713"/>
            <a:ext cx="4037013" cy="21732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68">
            <a:extLst>
              <a:ext uri="{FF2B5EF4-FFF2-40B4-BE49-F238E27FC236}">
                <a16:creationId xmlns:a16="http://schemas.microsoft.com/office/drawing/2014/main" id="{85B994B2-1A2A-4337-87D7-0762725F324E}"/>
              </a:ext>
            </a:extLst>
          </p:cNvPr>
          <p:cNvSpPr>
            <a:spLocks noGrp="1" noChangeArrowheads="1"/>
          </p:cNvSpPr>
          <p:nvPr>
            <p:ph type="dt" sz="half" idx="10"/>
          </p:nvPr>
        </p:nvSpPr>
        <p:spPr>
          <a:ln/>
        </p:spPr>
        <p:txBody>
          <a:bodyPr/>
          <a:lstStyle>
            <a:lvl1pPr>
              <a:defRPr/>
            </a:lvl1pPr>
          </a:lstStyle>
          <a:p>
            <a:pPr>
              <a:defRPr/>
            </a:pPr>
            <a:fld id="{E9744ED5-C9EB-4B00-BBCB-46A51B41D50A}" type="datetime1">
              <a:rPr lang="en-GB" altLang="en-US"/>
              <a:pPr>
                <a:defRPr/>
              </a:pPr>
              <a:t>21/07/2026</a:t>
            </a:fld>
            <a:endParaRPr lang="en-GB" altLang="en-US"/>
          </a:p>
        </p:txBody>
      </p:sp>
      <p:sp>
        <p:nvSpPr>
          <p:cNvPr id="7" name="Rectangle 69">
            <a:extLst>
              <a:ext uri="{FF2B5EF4-FFF2-40B4-BE49-F238E27FC236}">
                <a16:creationId xmlns:a16="http://schemas.microsoft.com/office/drawing/2014/main" id="{3C4A24F9-A8F4-4253-9085-95D84EE8BED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8" name="Rectangle 70">
            <a:extLst>
              <a:ext uri="{FF2B5EF4-FFF2-40B4-BE49-F238E27FC236}">
                <a16:creationId xmlns:a16="http://schemas.microsoft.com/office/drawing/2014/main" id="{74E012D7-AC40-4682-9A76-D3D6534C3EE2}"/>
              </a:ext>
            </a:extLst>
          </p:cNvPr>
          <p:cNvSpPr>
            <a:spLocks noGrp="1" noChangeArrowheads="1"/>
          </p:cNvSpPr>
          <p:nvPr>
            <p:ph type="sldNum" sz="quarter" idx="12"/>
          </p:nvPr>
        </p:nvSpPr>
        <p:spPr>
          <a:ln/>
        </p:spPr>
        <p:txBody>
          <a:bodyPr/>
          <a:lstStyle>
            <a:lvl1pPr>
              <a:defRPr/>
            </a:lvl1pPr>
          </a:lstStyle>
          <a:p>
            <a:pPr>
              <a:defRPr/>
            </a:pPr>
            <a:fld id="{7186D60C-D409-465C-AE49-CF34255E02EE}" type="slidenum">
              <a:rPr lang="en-GB" altLang="en-US"/>
              <a:pPr>
                <a:defRPr/>
              </a:pPr>
              <a:t>‹#›</a:t>
            </a:fld>
            <a:endParaRPr lang="en-GB" altLang="en-US"/>
          </a:p>
        </p:txBody>
      </p:sp>
    </p:spTree>
    <p:extLst>
      <p:ext uri="{BB962C8B-B14F-4D97-AF65-F5344CB8AC3E}">
        <p14:creationId xmlns:p14="http://schemas.microsoft.com/office/powerpoint/2010/main" val="4857301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5613" y="273050"/>
            <a:ext cx="8226425" cy="1143000"/>
          </a:xfrm>
        </p:spPr>
        <p:txBody>
          <a:bodyPr/>
          <a:lstStyle/>
          <a:p>
            <a:r>
              <a:rPr lang="en-US"/>
              <a:t>Click to edit Master title style</a:t>
            </a:r>
          </a:p>
        </p:txBody>
      </p:sp>
      <p:sp>
        <p:nvSpPr>
          <p:cNvPr id="3" name="Text Placeholder 2"/>
          <p:cNvSpPr>
            <a:spLocks noGrp="1"/>
          </p:cNvSpPr>
          <p:nvPr>
            <p:ph type="body" sz="half" idx="1"/>
          </p:nvPr>
        </p:nvSpPr>
        <p:spPr>
          <a:xfrm>
            <a:off x="455613" y="1598613"/>
            <a:ext cx="4037012" cy="44973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5025" y="1598613"/>
            <a:ext cx="4037013" cy="44973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8">
            <a:extLst>
              <a:ext uri="{FF2B5EF4-FFF2-40B4-BE49-F238E27FC236}">
                <a16:creationId xmlns:a16="http://schemas.microsoft.com/office/drawing/2014/main" id="{4FD516F5-98B0-4F25-89DC-CFFF5EEB0FF5}"/>
              </a:ext>
            </a:extLst>
          </p:cNvPr>
          <p:cNvSpPr>
            <a:spLocks noGrp="1" noChangeArrowheads="1"/>
          </p:cNvSpPr>
          <p:nvPr>
            <p:ph type="dt" sz="half" idx="10"/>
          </p:nvPr>
        </p:nvSpPr>
        <p:spPr>
          <a:ln/>
        </p:spPr>
        <p:txBody>
          <a:bodyPr/>
          <a:lstStyle>
            <a:lvl1pPr>
              <a:defRPr/>
            </a:lvl1pPr>
          </a:lstStyle>
          <a:p>
            <a:pPr>
              <a:defRPr/>
            </a:pPr>
            <a:fld id="{25C0FF38-1D70-45C0-BF74-8AF3EFE12A43}" type="datetime1">
              <a:rPr lang="en-GB" altLang="en-US"/>
              <a:pPr>
                <a:defRPr/>
              </a:pPr>
              <a:t>21/07/2026</a:t>
            </a:fld>
            <a:endParaRPr lang="en-GB" altLang="en-US"/>
          </a:p>
        </p:txBody>
      </p:sp>
      <p:sp>
        <p:nvSpPr>
          <p:cNvPr id="6" name="Rectangle 69">
            <a:extLst>
              <a:ext uri="{FF2B5EF4-FFF2-40B4-BE49-F238E27FC236}">
                <a16:creationId xmlns:a16="http://schemas.microsoft.com/office/drawing/2014/main" id="{092823A1-16C2-442C-8105-7D232FC4FF6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0">
            <a:extLst>
              <a:ext uri="{FF2B5EF4-FFF2-40B4-BE49-F238E27FC236}">
                <a16:creationId xmlns:a16="http://schemas.microsoft.com/office/drawing/2014/main" id="{6B59AA53-A6EF-48EC-8FB8-2692A59DA5DE}"/>
              </a:ext>
            </a:extLst>
          </p:cNvPr>
          <p:cNvSpPr>
            <a:spLocks noGrp="1" noChangeArrowheads="1"/>
          </p:cNvSpPr>
          <p:nvPr>
            <p:ph type="sldNum" sz="quarter" idx="12"/>
          </p:nvPr>
        </p:nvSpPr>
        <p:spPr>
          <a:ln/>
        </p:spPr>
        <p:txBody>
          <a:bodyPr/>
          <a:lstStyle>
            <a:lvl1pPr>
              <a:defRPr/>
            </a:lvl1pPr>
          </a:lstStyle>
          <a:p>
            <a:pPr>
              <a:defRPr/>
            </a:pPr>
            <a:fld id="{EC22D3AB-D272-4602-8D28-F45349BBB449}" type="slidenum">
              <a:rPr lang="en-GB" altLang="en-US"/>
              <a:pPr>
                <a:defRPr/>
              </a:pPr>
              <a:t>‹#›</a:t>
            </a:fld>
            <a:endParaRPr lang="en-GB" altLang="en-US"/>
          </a:p>
        </p:txBody>
      </p:sp>
    </p:spTree>
    <p:extLst>
      <p:ext uri="{BB962C8B-B14F-4D97-AF65-F5344CB8AC3E}">
        <p14:creationId xmlns:p14="http://schemas.microsoft.com/office/powerpoint/2010/main" val="15004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414161"/>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8B7647B2-1F66-447A-9D23-385EDECD7804}"/>
              </a:ext>
            </a:extLst>
          </p:cNvPr>
          <p:cNvGrpSpPr>
            <a:grpSpLocks/>
          </p:cNvGrpSpPr>
          <p:nvPr/>
        </p:nvGrpSpPr>
        <p:grpSpPr bwMode="auto">
          <a:xfrm>
            <a:off x="0" y="0"/>
            <a:ext cx="9142413" cy="6856413"/>
            <a:chOff x="0" y="0"/>
            <a:chExt cx="5759" cy="4319"/>
          </a:xfrm>
        </p:grpSpPr>
        <p:sp>
          <p:nvSpPr>
            <p:cNvPr id="212995" name="Freeform 3">
              <a:extLst>
                <a:ext uri="{FF2B5EF4-FFF2-40B4-BE49-F238E27FC236}">
                  <a16:creationId xmlns:a16="http://schemas.microsoft.com/office/drawing/2014/main" id="{8F26A2DA-E503-47AE-89AA-CCF67F1BFCD0}"/>
                </a:ext>
              </a:extLst>
            </p:cNvPr>
            <p:cNvSpPr>
              <a:spLocks/>
            </p:cNvSpPr>
            <p:nvPr userDrawn="1"/>
          </p:nvSpPr>
          <p:spPr bwMode="hidden">
            <a:xfrm>
              <a:off x="0" y="0"/>
              <a:ext cx="5758" cy="1043"/>
            </a:xfrm>
            <a:custGeom>
              <a:avLst/>
              <a:gdLst>
                <a:gd name="T0" fmla="*/ 5740 w 5740"/>
                <a:gd name="T1" fmla="*/ 1043 h 1043"/>
                <a:gd name="T2" fmla="*/ 0 w 5740"/>
                <a:gd name="T3" fmla="*/ 1043 h 1043"/>
                <a:gd name="T4" fmla="*/ 0 w 5740"/>
                <a:gd name="T5" fmla="*/ 0 h 1043"/>
                <a:gd name="T6" fmla="*/ 5740 w 5740"/>
                <a:gd name="T7" fmla="*/ 0 h 1043"/>
                <a:gd name="T8" fmla="*/ 5740 w 5740"/>
                <a:gd name="T9" fmla="*/ 1043 h 1043"/>
                <a:gd name="T10" fmla="*/ 5740 w 5740"/>
                <a:gd name="T11" fmla="*/ 1043 h 1043"/>
              </a:gdLst>
              <a:ahLst/>
              <a:cxnLst>
                <a:cxn ang="0">
                  <a:pos x="T0" y="T1"/>
                </a:cxn>
                <a:cxn ang="0">
                  <a:pos x="T2" y="T3"/>
                </a:cxn>
                <a:cxn ang="0">
                  <a:pos x="T4" y="T5"/>
                </a:cxn>
                <a:cxn ang="0">
                  <a:pos x="T6" y="T7"/>
                </a:cxn>
                <a:cxn ang="0">
                  <a:pos x="T8" y="T9"/>
                </a:cxn>
                <a:cxn ang="0">
                  <a:pos x="T10" y="T11"/>
                </a:cxn>
              </a:cxnLst>
              <a:rect l="0" t="0" r="r" b="b"/>
              <a:pathLst>
                <a:path w="5740" h="1043">
                  <a:moveTo>
                    <a:pt x="5740" y="1043"/>
                  </a:moveTo>
                  <a:lnTo>
                    <a:pt x="0" y="1043"/>
                  </a:lnTo>
                  <a:lnTo>
                    <a:pt x="0" y="0"/>
                  </a:lnTo>
                  <a:lnTo>
                    <a:pt x="5740" y="0"/>
                  </a:lnTo>
                  <a:lnTo>
                    <a:pt x="5740" y="1043"/>
                  </a:lnTo>
                  <a:lnTo>
                    <a:pt x="5740" y="1043"/>
                  </a:lnTo>
                  <a:close/>
                </a:path>
              </a:pathLst>
            </a:custGeom>
            <a:gradFill rotWithShape="0">
              <a:gsLst>
                <a:gs pos="0">
                  <a:schemeClr val="bg1"/>
                </a:gs>
                <a:gs pos="100000">
                  <a:schemeClr val="bg1">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nvGrpSpPr>
            <p:cNvPr id="1033" name="Group 4">
              <a:extLst>
                <a:ext uri="{FF2B5EF4-FFF2-40B4-BE49-F238E27FC236}">
                  <a16:creationId xmlns:a16="http://schemas.microsoft.com/office/drawing/2014/main" id="{0661F951-0369-4D84-BC5A-90BE6BEC6A0F}"/>
                </a:ext>
              </a:extLst>
            </p:cNvPr>
            <p:cNvGrpSpPr>
              <a:grpSpLocks/>
            </p:cNvGrpSpPr>
            <p:nvPr userDrawn="1"/>
          </p:nvGrpSpPr>
          <p:grpSpPr bwMode="auto">
            <a:xfrm>
              <a:off x="0" y="0"/>
              <a:ext cx="5759" cy="4319"/>
              <a:chOff x="0" y="0"/>
              <a:chExt cx="5759" cy="4319"/>
            </a:xfrm>
          </p:grpSpPr>
          <p:sp>
            <p:nvSpPr>
              <p:cNvPr id="212997" name="Freeform 5">
                <a:extLst>
                  <a:ext uri="{FF2B5EF4-FFF2-40B4-BE49-F238E27FC236}">
                    <a16:creationId xmlns:a16="http://schemas.microsoft.com/office/drawing/2014/main" id="{5FE21FE6-E0DF-4469-8932-BF02C756CA07}"/>
                  </a:ext>
                </a:extLst>
              </p:cNvPr>
              <p:cNvSpPr>
                <a:spLocks/>
              </p:cNvSpPr>
              <p:nvPr userDrawn="1"/>
            </p:nvSpPr>
            <p:spPr bwMode="hidden">
              <a:xfrm>
                <a:off x="1" y="104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2998" name="Freeform 6">
                <a:extLst>
                  <a:ext uri="{FF2B5EF4-FFF2-40B4-BE49-F238E27FC236}">
                    <a16:creationId xmlns:a16="http://schemas.microsoft.com/office/drawing/2014/main" id="{5DAFE3D3-DE79-4884-B944-DA0BC11E2F1F}"/>
                  </a:ext>
                </a:extLst>
              </p:cNvPr>
              <p:cNvSpPr>
                <a:spLocks/>
              </p:cNvSpPr>
              <p:nvPr userDrawn="1"/>
            </p:nvSpPr>
            <p:spPr bwMode="hidden">
              <a:xfrm>
                <a:off x="0" y="3988"/>
                <a:ext cx="5758" cy="42"/>
              </a:xfrm>
              <a:custGeom>
                <a:avLst/>
                <a:gdLst>
                  <a:gd name="T0" fmla="*/ 0 w 5740"/>
                  <a:gd name="T1" fmla="*/ 42 h 42"/>
                  <a:gd name="T2" fmla="*/ 5740 w 5740"/>
                  <a:gd name="T3" fmla="*/ 42 h 42"/>
                  <a:gd name="T4" fmla="*/ 5740 w 5740"/>
                  <a:gd name="T5" fmla="*/ 0 h 42"/>
                  <a:gd name="T6" fmla="*/ 0 w 5740"/>
                  <a:gd name="T7" fmla="*/ 0 h 42"/>
                  <a:gd name="T8" fmla="*/ 0 w 5740"/>
                  <a:gd name="T9" fmla="*/ 42 h 42"/>
                  <a:gd name="T10" fmla="*/ 0 w 5740"/>
                  <a:gd name="T11" fmla="*/ 42 h 42"/>
                </a:gdLst>
                <a:ahLst/>
                <a:cxnLst>
                  <a:cxn ang="0">
                    <a:pos x="T0" y="T1"/>
                  </a:cxn>
                  <a:cxn ang="0">
                    <a:pos x="T2" y="T3"/>
                  </a:cxn>
                  <a:cxn ang="0">
                    <a:pos x="T4" y="T5"/>
                  </a:cxn>
                  <a:cxn ang="0">
                    <a:pos x="T6" y="T7"/>
                  </a:cxn>
                  <a:cxn ang="0">
                    <a:pos x="T8" y="T9"/>
                  </a:cxn>
                  <a:cxn ang="0">
                    <a:pos x="T10" y="T11"/>
                  </a:cxn>
                </a:cxnLst>
                <a:rect l="0" t="0" r="r" b="b"/>
                <a:pathLst>
                  <a:path w="5740" h="42">
                    <a:moveTo>
                      <a:pt x="0" y="42"/>
                    </a:moveTo>
                    <a:lnTo>
                      <a:pt x="5740" y="42"/>
                    </a:lnTo>
                    <a:lnTo>
                      <a:pt x="5740" y="0"/>
                    </a:lnTo>
                    <a:lnTo>
                      <a:pt x="0" y="0"/>
                    </a:lnTo>
                    <a:lnTo>
                      <a:pt x="0" y="42"/>
                    </a:lnTo>
                    <a:lnTo>
                      <a:pt x="0" y="42"/>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2999" name="Freeform 7">
                <a:extLst>
                  <a:ext uri="{FF2B5EF4-FFF2-40B4-BE49-F238E27FC236}">
                    <a16:creationId xmlns:a16="http://schemas.microsoft.com/office/drawing/2014/main" id="{DA67461F-653C-4AF7-A48B-3FAFA9B47A84}"/>
                  </a:ext>
                </a:extLst>
              </p:cNvPr>
              <p:cNvSpPr>
                <a:spLocks/>
              </p:cNvSpPr>
              <p:nvPr userDrawn="1"/>
            </p:nvSpPr>
            <p:spPr bwMode="hidden">
              <a:xfrm>
                <a:off x="0" y="3665"/>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0" name="Freeform 8">
                <a:extLst>
                  <a:ext uri="{FF2B5EF4-FFF2-40B4-BE49-F238E27FC236}">
                    <a16:creationId xmlns:a16="http://schemas.microsoft.com/office/drawing/2014/main" id="{82046B01-E5E8-4676-8759-F54B80CF0CDE}"/>
                  </a:ext>
                </a:extLst>
              </p:cNvPr>
              <p:cNvSpPr>
                <a:spLocks/>
              </p:cNvSpPr>
              <p:nvPr userDrawn="1"/>
            </p:nvSpPr>
            <p:spPr bwMode="hidden">
              <a:xfrm>
                <a:off x="0" y="3364"/>
                <a:ext cx="5758" cy="30"/>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1" name="Freeform 9">
                <a:extLst>
                  <a:ext uri="{FF2B5EF4-FFF2-40B4-BE49-F238E27FC236}">
                    <a16:creationId xmlns:a16="http://schemas.microsoft.com/office/drawing/2014/main" id="{CE605615-0F33-40F2-9A58-1B406CCACB56}"/>
                  </a:ext>
                </a:extLst>
              </p:cNvPr>
              <p:cNvSpPr>
                <a:spLocks/>
              </p:cNvSpPr>
              <p:nvPr userDrawn="1"/>
            </p:nvSpPr>
            <p:spPr bwMode="hidden">
              <a:xfrm>
                <a:off x="0" y="3105"/>
                <a:ext cx="5758" cy="31"/>
              </a:xfrm>
              <a:custGeom>
                <a:avLst/>
                <a:gdLst>
                  <a:gd name="T0" fmla="*/ 0 w 5740"/>
                  <a:gd name="T1" fmla="*/ 30 h 30"/>
                  <a:gd name="T2" fmla="*/ 5740 w 5740"/>
                  <a:gd name="T3" fmla="*/ 30 h 30"/>
                  <a:gd name="T4" fmla="*/ 5740 w 5740"/>
                  <a:gd name="T5" fmla="*/ 0 h 30"/>
                  <a:gd name="T6" fmla="*/ 0 w 5740"/>
                  <a:gd name="T7" fmla="*/ 0 h 30"/>
                  <a:gd name="T8" fmla="*/ 0 w 5740"/>
                  <a:gd name="T9" fmla="*/ 30 h 30"/>
                  <a:gd name="T10" fmla="*/ 0 w 5740"/>
                  <a:gd name="T11" fmla="*/ 30 h 30"/>
                </a:gdLst>
                <a:ahLst/>
                <a:cxnLst>
                  <a:cxn ang="0">
                    <a:pos x="T0" y="T1"/>
                  </a:cxn>
                  <a:cxn ang="0">
                    <a:pos x="T2" y="T3"/>
                  </a:cxn>
                  <a:cxn ang="0">
                    <a:pos x="T4" y="T5"/>
                  </a:cxn>
                  <a:cxn ang="0">
                    <a:pos x="T6" y="T7"/>
                  </a:cxn>
                  <a:cxn ang="0">
                    <a:pos x="T8" y="T9"/>
                  </a:cxn>
                  <a:cxn ang="0">
                    <a:pos x="T10" y="T11"/>
                  </a:cxn>
                </a:cxnLst>
                <a:rect l="0" t="0" r="r" b="b"/>
                <a:pathLst>
                  <a:path w="5740" h="30">
                    <a:moveTo>
                      <a:pt x="0" y="30"/>
                    </a:moveTo>
                    <a:lnTo>
                      <a:pt x="5740" y="30"/>
                    </a:lnTo>
                    <a:lnTo>
                      <a:pt x="5740" y="0"/>
                    </a:lnTo>
                    <a:lnTo>
                      <a:pt x="0" y="0"/>
                    </a:lnTo>
                    <a:lnTo>
                      <a:pt x="0" y="30"/>
                    </a:lnTo>
                    <a:lnTo>
                      <a:pt x="0" y="3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2" name="Freeform 10">
                <a:extLst>
                  <a:ext uri="{FF2B5EF4-FFF2-40B4-BE49-F238E27FC236}">
                    <a16:creationId xmlns:a16="http://schemas.microsoft.com/office/drawing/2014/main" id="{45F92730-9AC7-432B-80B6-7DB34A3988C9}"/>
                  </a:ext>
                </a:extLst>
              </p:cNvPr>
              <p:cNvSpPr>
                <a:spLocks/>
              </p:cNvSpPr>
              <p:nvPr userDrawn="1"/>
            </p:nvSpPr>
            <p:spPr bwMode="hidden">
              <a:xfrm>
                <a:off x="0" y="2859"/>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3" name="Freeform 11">
                <a:extLst>
                  <a:ext uri="{FF2B5EF4-FFF2-40B4-BE49-F238E27FC236}">
                    <a16:creationId xmlns:a16="http://schemas.microsoft.com/office/drawing/2014/main" id="{EA0BC0D3-CB81-4411-84DA-169F7FBC3AE1}"/>
                  </a:ext>
                </a:extLst>
              </p:cNvPr>
              <p:cNvSpPr>
                <a:spLocks/>
              </p:cNvSpPr>
              <p:nvPr userDrawn="1"/>
            </p:nvSpPr>
            <p:spPr bwMode="hidden">
              <a:xfrm>
                <a:off x="0" y="264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4" name="Freeform 12">
                <a:extLst>
                  <a:ext uri="{FF2B5EF4-FFF2-40B4-BE49-F238E27FC236}">
                    <a16:creationId xmlns:a16="http://schemas.microsoft.com/office/drawing/2014/main" id="{8BEEA6CF-AA1D-4C3D-B5A8-CE3EE2F6C8F5}"/>
                  </a:ext>
                </a:extLst>
              </p:cNvPr>
              <p:cNvSpPr>
                <a:spLocks/>
              </p:cNvSpPr>
              <p:nvPr userDrawn="1"/>
            </p:nvSpPr>
            <p:spPr bwMode="hidden">
              <a:xfrm>
                <a:off x="0" y="2433"/>
                <a:ext cx="5758" cy="36"/>
              </a:xfrm>
              <a:custGeom>
                <a:avLst/>
                <a:gdLst>
                  <a:gd name="T0" fmla="*/ 5740 w 5740"/>
                  <a:gd name="T1" fmla="*/ 0 h 36"/>
                  <a:gd name="T2" fmla="*/ 0 w 5740"/>
                  <a:gd name="T3" fmla="*/ 0 h 36"/>
                  <a:gd name="T4" fmla="*/ 0 w 5740"/>
                  <a:gd name="T5" fmla="*/ 36 h 36"/>
                  <a:gd name="T6" fmla="*/ 5740 w 5740"/>
                  <a:gd name="T7" fmla="*/ 36 h 36"/>
                  <a:gd name="T8" fmla="*/ 5740 w 5740"/>
                  <a:gd name="T9" fmla="*/ 0 h 36"/>
                  <a:gd name="T10" fmla="*/ 5740 w 5740"/>
                  <a:gd name="T11" fmla="*/ 0 h 36"/>
                </a:gdLst>
                <a:ahLst/>
                <a:cxnLst>
                  <a:cxn ang="0">
                    <a:pos x="T0" y="T1"/>
                  </a:cxn>
                  <a:cxn ang="0">
                    <a:pos x="T2" y="T3"/>
                  </a:cxn>
                  <a:cxn ang="0">
                    <a:pos x="T4" y="T5"/>
                  </a:cxn>
                  <a:cxn ang="0">
                    <a:pos x="T6" y="T7"/>
                  </a:cxn>
                  <a:cxn ang="0">
                    <a:pos x="T8" y="T9"/>
                  </a:cxn>
                  <a:cxn ang="0">
                    <a:pos x="T10" y="T11"/>
                  </a:cxn>
                </a:cxnLst>
                <a:rect l="0" t="0" r="r" b="b"/>
                <a:pathLst>
                  <a:path w="5740" h="36">
                    <a:moveTo>
                      <a:pt x="5740" y="0"/>
                    </a:moveTo>
                    <a:lnTo>
                      <a:pt x="0" y="0"/>
                    </a:lnTo>
                    <a:lnTo>
                      <a:pt x="0" y="36"/>
                    </a:lnTo>
                    <a:lnTo>
                      <a:pt x="5740" y="36"/>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5" name="Freeform 13">
                <a:extLst>
                  <a:ext uri="{FF2B5EF4-FFF2-40B4-BE49-F238E27FC236}">
                    <a16:creationId xmlns:a16="http://schemas.microsoft.com/office/drawing/2014/main" id="{3E73AE8F-92FF-4A2D-9962-D9D8B8C8A7D7}"/>
                  </a:ext>
                </a:extLst>
              </p:cNvPr>
              <p:cNvSpPr>
                <a:spLocks/>
              </p:cNvSpPr>
              <p:nvPr userDrawn="1"/>
            </p:nvSpPr>
            <p:spPr bwMode="hidden">
              <a:xfrm>
                <a:off x="0" y="2259"/>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470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6" name="Freeform 14">
                <a:extLst>
                  <a:ext uri="{FF2B5EF4-FFF2-40B4-BE49-F238E27FC236}">
                    <a16:creationId xmlns:a16="http://schemas.microsoft.com/office/drawing/2014/main" id="{37C60842-9FAD-45C7-9855-122B495AA7A8}"/>
                  </a:ext>
                </a:extLst>
              </p:cNvPr>
              <p:cNvSpPr>
                <a:spLocks/>
              </p:cNvSpPr>
              <p:nvPr userDrawn="1"/>
            </p:nvSpPr>
            <p:spPr bwMode="hidden">
              <a:xfrm>
                <a:off x="0" y="209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7" name="Freeform 15">
                <a:extLst>
                  <a:ext uri="{FF2B5EF4-FFF2-40B4-BE49-F238E27FC236}">
                    <a16:creationId xmlns:a16="http://schemas.microsoft.com/office/drawing/2014/main" id="{434A7207-D81E-4D12-A43B-840C9D3120C1}"/>
                  </a:ext>
                </a:extLst>
              </p:cNvPr>
              <p:cNvSpPr>
                <a:spLocks/>
              </p:cNvSpPr>
              <p:nvPr userDrawn="1"/>
            </p:nvSpPr>
            <p:spPr bwMode="hidden">
              <a:xfrm>
                <a:off x="0" y="192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8" name="Freeform 16">
                <a:extLst>
                  <a:ext uri="{FF2B5EF4-FFF2-40B4-BE49-F238E27FC236}">
                    <a16:creationId xmlns:a16="http://schemas.microsoft.com/office/drawing/2014/main" id="{85DD0AD0-1FD3-45FA-95A5-A59C8A505FAC}"/>
                  </a:ext>
                </a:extLst>
              </p:cNvPr>
              <p:cNvSpPr>
                <a:spLocks/>
              </p:cNvSpPr>
              <p:nvPr userDrawn="1"/>
            </p:nvSpPr>
            <p:spPr bwMode="hidden">
              <a:xfrm>
                <a:off x="0" y="1645"/>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09" name="Freeform 17">
                <a:extLst>
                  <a:ext uri="{FF2B5EF4-FFF2-40B4-BE49-F238E27FC236}">
                    <a16:creationId xmlns:a16="http://schemas.microsoft.com/office/drawing/2014/main" id="{EE37A851-7E38-45B8-912A-35111ABAB23C}"/>
                  </a:ext>
                </a:extLst>
              </p:cNvPr>
              <p:cNvSpPr>
                <a:spLocks/>
              </p:cNvSpPr>
              <p:nvPr userDrawn="1"/>
            </p:nvSpPr>
            <p:spPr bwMode="hidden">
              <a:xfrm>
                <a:off x="0" y="1778"/>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0" name="Freeform 18">
                <a:extLst>
                  <a:ext uri="{FF2B5EF4-FFF2-40B4-BE49-F238E27FC236}">
                    <a16:creationId xmlns:a16="http://schemas.microsoft.com/office/drawing/2014/main" id="{2EEE6CE2-A069-4483-90BB-DC5CA428CDF5}"/>
                  </a:ext>
                </a:extLst>
              </p:cNvPr>
              <p:cNvSpPr>
                <a:spLocks/>
              </p:cNvSpPr>
              <p:nvPr userDrawn="1"/>
            </p:nvSpPr>
            <p:spPr bwMode="hidden">
              <a:xfrm>
                <a:off x="0" y="1520"/>
                <a:ext cx="5758" cy="12"/>
              </a:xfrm>
              <a:custGeom>
                <a:avLst/>
                <a:gdLst>
                  <a:gd name="T0" fmla="*/ 5740 w 5740"/>
                  <a:gd name="T1" fmla="*/ 0 h 12"/>
                  <a:gd name="T2" fmla="*/ 0 w 5740"/>
                  <a:gd name="T3" fmla="*/ 0 h 12"/>
                  <a:gd name="T4" fmla="*/ 0 w 5740"/>
                  <a:gd name="T5" fmla="*/ 12 h 12"/>
                  <a:gd name="T6" fmla="*/ 5740 w 5740"/>
                  <a:gd name="T7" fmla="*/ 12 h 12"/>
                  <a:gd name="T8" fmla="*/ 5740 w 5740"/>
                  <a:gd name="T9" fmla="*/ 0 h 12"/>
                  <a:gd name="T10" fmla="*/ 5740 w 5740"/>
                  <a:gd name="T11" fmla="*/ 0 h 12"/>
                </a:gdLst>
                <a:ahLst/>
                <a:cxnLst>
                  <a:cxn ang="0">
                    <a:pos x="T0" y="T1"/>
                  </a:cxn>
                  <a:cxn ang="0">
                    <a:pos x="T2" y="T3"/>
                  </a:cxn>
                  <a:cxn ang="0">
                    <a:pos x="T4" y="T5"/>
                  </a:cxn>
                  <a:cxn ang="0">
                    <a:pos x="T6" y="T7"/>
                  </a:cxn>
                  <a:cxn ang="0">
                    <a:pos x="T8" y="T9"/>
                  </a:cxn>
                  <a:cxn ang="0">
                    <a:pos x="T10" y="T11"/>
                  </a:cxn>
                </a:cxnLst>
                <a:rect l="0" t="0" r="r" b="b"/>
                <a:pathLst>
                  <a:path w="5740" h="12">
                    <a:moveTo>
                      <a:pt x="5740" y="0"/>
                    </a:moveTo>
                    <a:lnTo>
                      <a:pt x="0" y="0"/>
                    </a:lnTo>
                    <a:lnTo>
                      <a:pt x="0" y="12"/>
                    </a:lnTo>
                    <a:lnTo>
                      <a:pt x="5740" y="12"/>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1" name="Freeform 19">
                <a:extLst>
                  <a:ext uri="{FF2B5EF4-FFF2-40B4-BE49-F238E27FC236}">
                    <a16:creationId xmlns:a16="http://schemas.microsoft.com/office/drawing/2014/main" id="{0B712755-CBA8-42FA-9116-9DFBA1343EF4}"/>
                  </a:ext>
                </a:extLst>
              </p:cNvPr>
              <p:cNvSpPr>
                <a:spLocks/>
              </p:cNvSpPr>
              <p:nvPr userDrawn="1"/>
            </p:nvSpPr>
            <p:spPr bwMode="hidden">
              <a:xfrm>
                <a:off x="0" y="1394"/>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2" name="Freeform 20">
                <a:extLst>
                  <a:ext uri="{FF2B5EF4-FFF2-40B4-BE49-F238E27FC236}">
                    <a16:creationId xmlns:a16="http://schemas.microsoft.com/office/drawing/2014/main" id="{EBEFB30D-791F-4748-8249-A3E8F87E5DC2}"/>
                  </a:ext>
                </a:extLst>
              </p:cNvPr>
              <p:cNvSpPr>
                <a:spLocks/>
              </p:cNvSpPr>
              <p:nvPr userDrawn="1"/>
            </p:nvSpPr>
            <p:spPr bwMode="hidden">
              <a:xfrm>
                <a:off x="0" y="1280"/>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3" name="Freeform 21">
                <a:extLst>
                  <a:ext uri="{FF2B5EF4-FFF2-40B4-BE49-F238E27FC236}">
                    <a16:creationId xmlns:a16="http://schemas.microsoft.com/office/drawing/2014/main" id="{579D108E-3CD2-4E43-80FB-8B062FB35AE8}"/>
                  </a:ext>
                </a:extLst>
              </p:cNvPr>
              <p:cNvSpPr>
                <a:spLocks/>
              </p:cNvSpPr>
              <p:nvPr userDrawn="1"/>
            </p:nvSpPr>
            <p:spPr bwMode="hidden">
              <a:xfrm>
                <a:off x="0" y="117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4" name="Freeform 22">
                <a:extLst>
                  <a:ext uri="{FF2B5EF4-FFF2-40B4-BE49-F238E27FC236}">
                    <a16:creationId xmlns:a16="http://schemas.microsoft.com/office/drawing/2014/main" id="{C6C5E12B-9DE4-4DA3-81E2-23B520F18C33}"/>
                  </a:ext>
                </a:extLst>
              </p:cNvPr>
              <p:cNvSpPr>
                <a:spLocks/>
              </p:cNvSpPr>
              <p:nvPr userDrawn="1"/>
            </p:nvSpPr>
            <p:spPr bwMode="hidden">
              <a:xfrm>
                <a:off x="0" y="24"/>
                <a:ext cx="5758" cy="30"/>
              </a:xfrm>
              <a:custGeom>
                <a:avLst/>
                <a:gdLst>
                  <a:gd name="T0" fmla="*/ 5740 w 5740"/>
                  <a:gd name="T1" fmla="*/ 0 h 30"/>
                  <a:gd name="T2" fmla="*/ 0 w 5740"/>
                  <a:gd name="T3" fmla="*/ 0 h 30"/>
                  <a:gd name="T4" fmla="*/ 0 w 5740"/>
                  <a:gd name="T5" fmla="*/ 30 h 30"/>
                  <a:gd name="T6" fmla="*/ 5740 w 5740"/>
                  <a:gd name="T7" fmla="*/ 30 h 30"/>
                  <a:gd name="T8" fmla="*/ 5740 w 5740"/>
                  <a:gd name="T9" fmla="*/ 0 h 30"/>
                  <a:gd name="T10" fmla="*/ 5740 w 5740"/>
                  <a:gd name="T11" fmla="*/ 0 h 30"/>
                </a:gdLst>
                <a:ahLst/>
                <a:cxnLst>
                  <a:cxn ang="0">
                    <a:pos x="T0" y="T1"/>
                  </a:cxn>
                  <a:cxn ang="0">
                    <a:pos x="T2" y="T3"/>
                  </a:cxn>
                  <a:cxn ang="0">
                    <a:pos x="T4" y="T5"/>
                  </a:cxn>
                  <a:cxn ang="0">
                    <a:pos x="T6" y="T7"/>
                  </a:cxn>
                  <a:cxn ang="0">
                    <a:pos x="T8" y="T9"/>
                  </a:cxn>
                  <a:cxn ang="0">
                    <a:pos x="T10" y="T11"/>
                  </a:cxn>
                </a:cxnLst>
                <a:rect l="0" t="0" r="r" b="b"/>
                <a:pathLst>
                  <a:path w="5740" h="30">
                    <a:moveTo>
                      <a:pt x="5740" y="0"/>
                    </a:moveTo>
                    <a:lnTo>
                      <a:pt x="0" y="0"/>
                    </a:lnTo>
                    <a:lnTo>
                      <a:pt x="0" y="30"/>
                    </a:lnTo>
                    <a:lnTo>
                      <a:pt x="5740" y="30"/>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5" name="Freeform 23">
                <a:extLst>
                  <a:ext uri="{FF2B5EF4-FFF2-40B4-BE49-F238E27FC236}">
                    <a16:creationId xmlns:a16="http://schemas.microsoft.com/office/drawing/2014/main" id="{0E58D662-E163-4144-9AE1-5079D35A70D0}"/>
                  </a:ext>
                </a:extLst>
              </p:cNvPr>
              <p:cNvSpPr>
                <a:spLocks/>
              </p:cNvSpPr>
              <p:nvPr userDrawn="1"/>
            </p:nvSpPr>
            <p:spPr bwMode="hidden">
              <a:xfrm>
                <a:off x="0" y="186"/>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411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6" name="Freeform 24">
                <a:extLst>
                  <a:ext uri="{FF2B5EF4-FFF2-40B4-BE49-F238E27FC236}">
                    <a16:creationId xmlns:a16="http://schemas.microsoft.com/office/drawing/2014/main" id="{05B01EE7-8C5D-4AB5-BD00-0BB7127D3EF5}"/>
                  </a:ext>
                </a:extLst>
              </p:cNvPr>
              <p:cNvSpPr>
                <a:spLocks/>
              </p:cNvSpPr>
              <p:nvPr userDrawn="1"/>
            </p:nvSpPr>
            <p:spPr bwMode="hidden">
              <a:xfrm>
                <a:off x="0" y="475"/>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87843"/>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7" name="Freeform 25">
                <a:extLst>
                  <a:ext uri="{FF2B5EF4-FFF2-40B4-BE49-F238E27FC236}">
                    <a16:creationId xmlns:a16="http://schemas.microsoft.com/office/drawing/2014/main" id="{83606D1F-9EAE-46B7-93F3-525E59748571}"/>
                  </a:ext>
                </a:extLst>
              </p:cNvPr>
              <p:cNvSpPr>
                <a:spLocks/>
              </p:cNvSpPr>
              <p:nvPr userDrawn="1"/>
            </p:nvSpPr>
            <p:spPr bwMode="hidden">
              <a:xfrm>
                <a:off x="0" y="337"/>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90980"/>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8" name="Freeform 26">
                <a:extLst>
                  <a:ext uri="{FF2B5EF4-FFF2-40B4-BE49-F238E27FC236}">
                    <a16:creationId xmlns:a16="http://schemas.microsoft.com/office/drawing/2014/main" id="{87287030-6A74-4610-81F0-A34D5D980B89}"/>
                  </a:ext>
                </a:extLst>
              </p:cNvPr>
              <p:cNvSpPr>
                <a:spLocks/>
              </p:cNvSpPr>
              <p:nvPr userDrawn="1"/>
            </p:nvSpPr>
            <p:spPr bwMode="hidden">
              <a:xfrm>
                <a:off x="0" y="600"/>
                <a:ext cx="5758" cy="24"/>
              </a:xfrm>
              <a:custGeom>
                <a:avLst/>
                <a:gdLst>
                  <a:gd name="T0" fmla="*/ 5740 w 5740"/>
                  <a:gd name="T1" fmla="*/ 0 h 24"/>
                  <a:gd name="T2" fmla="*/ 0 w 5740"/>
                  <a:gd name="T3" fmla="*/ 0 h 24"/>
                  <a:gd name="T4" fmla="*/ 0 w 5740"/>
                  <a:gd name="T5" fmla="*/ 24 h 24"/>
                  <a:gd name="T6" fmla="*/ 5740 w 5740"/>
                  <a:gd name="T7" fmla="*/ 24 h 24"/>
                  <a:gd name="T8" fmla="*/ 5740 w 5740"/>
                  <a:gd name="T9" fmla="*/ 0 h 24"/>
                  <a:gd name="T10" fmla="*/ 5740 w 5740"/>
                  <a:gd name="T11" fmla="*/ 0 h 24"/>
                </a:gdLst>
                <a:ahLst/>
                <a:cxnLst>
                  <a:cxn ang="0">
                    <a:pos x="T0" y="T1"/>
                  </a:cxn>
                  <a:cxn ang="0">
                    <a:pos x="T2" y="T3"/>
                  </a:cxn>
                  <a:cxn ang="0">
                    <a:pos x="T4" y="T5"/>
                  </a:cxn>
                  <a:cxn ang="0">
                    <a:pos x="T6" y="T7"/>
                  </a:cxn>
                  <a:cxn ang="0">
                    <a:pos x="T8" y="T9"/>
                  </a:cxn>
                  <a:cxn ang="0">
                    <a:pos x="T10" y="T11"/>
                  </a:cxn>
                </a:cxnLst>
                <a:rect l="0" t="0" r="r" b="b"/>
                <a:pathLst>
                  <a:path w="5740" h="24">
                    <a:moveTo>
                      <a:pt x="5740" y="0"/>
                    </a:moveTo>
                    <a:lnTo>
                      <a:pt x="0" y="0"/>
                    </a:lnTo>
                    <a:lnTo>
                      <a:pt x="0" y="24"/>
                    </a:lnTo>
                    <a:lnTo>
                      <a:pt x="5740" y="24"/>
                    </a:lnTo>
                    <a:lnTo>
                      <a:pt x="5740" y="0"/>
                    </a:lnTo>
                    <a:lnTo>
                      <a:pt x="5740" y="0"/>
                    </a:lnTo>
                    <a:close/>
                  </a:path>
                </a:pathLst>
              </a:custGeom>
              <a:gradFill rotWithShape="0">
                <a:gsLst>
                  <a:gs pos="0">
                    <a:schemeClr val="bg2">
                      <a:gamma/>
                      <a:shade val="7882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19" name="Freeform 27">
                <a:extLst>
                  <a:ext uri="{FF2B5EF4-FFF2-40B4-BE49-F238E27FC236}">
                    <a16:creationId xmlns:a16="http://schemas.microsoft.com/office/drawing/2014/main" id="{0B780AD3-74DA-4539-AB39-C251D8E35826}"/>
                  </a:ext>
                </a:extLst>
              </p:cNvPr>
              <p:cNvSpPr>
                <a:spLocks/>
              </p:cNvSpPr>
              <p:nvPr userDrawn="1"/>
            </p:nvSpPr>
            <p:spPr bwMode="hidden">
              <a:xfrm>
                <a:off x="0" y="727"/>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0" name="Freeform 28">
                <a:extLst>
                  <a:ext uri="{FF2B5EF4-FFF2-40B4-BE49-F238E27FC236}">
                    <a16:creationId xmlns:a16="http://schemas.microsoft.com/office/drawing/2014/main" id="{F7F63FD6-7F1D-4EC8-B7B6-6F2FE57BA29B}"/>
                  </a:ext>
                </a:extLst>
              </p:cNvPr>
              <p:cNvSpPr>
                <a:spLocks/>
              </p:cNvSpPr>
              <p:nvPr userDrawn="1"/>
            </p:nvSpPr>
            <p:spPr bwMode="hidden">
              <a:xfrm>
                <a:off x="0" y="841"/>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1" name="Freeform 29">
                <a:extLst>
                  <a:ext uri="{FF2B5EF4-FFF2-40B4-BE49-F238E27FC236}">
                    <a16:creationId xmlns:a16="http://schemas.microsoft.com/office/drawing/2014/main" id="{3643271C-CCB7-4430-8409-850367E629BE}"/>
                  </a:ext>
                </a:extLst>
              </p:cNvPr>
              <p:cNvSpPr>
                <a:spLocks/>
              </p:cNvSpPr>
              <p:nvPr userDrawn="1"/>
            </p:nvSpPr>
            <p:spPr bwMode="hidden">
              <a:xfrm>
                <a:off x="0" y="943"/>
                <a:ext cx="5758" cy="18"/>
              </a:xfrm>
              <a:custGeom>
                <a:avLst/>
                <a:gdLst>
                  <a:gd name="T0" fmla="*/ 5740 w 5740"/>
                  <a:gd name="T1" fmla="*/ 0 h 18"/>
                  <a:gd name="T2" fmla="*/ 0 w 5740"/>
                  <a:gd name="T3" fmla="*/ 0 h 18"/>
                  <a:gd name="T4" fmla="*/ 0 w 5740"/>
                  <a:gd name="T5" fmla="*/ 18 h 18"/>
                  <a:gd name="T6" fmla="*/ 5740 w 5740"/>
                  <a:gd name="T7" fmla="*/ 18 h 18"/>
                  <a:gd name="T8" fmla="*/ 5740 w 5740"/>
                  <a:gd name="T9" fmla="*/ 0 h 18"/>
                  <a:gd name="T10" fmla="*/ 5740 w 5740"/>
                  <a:gd name="T11" fmla="*/ 0 h 18"/>
                </a:gdLst>
                <a:ahLst/>
                <a:cxnLst>
                  <a:cxn ang="0">
                    <a:pos x="T0" y="T1"/>
                  </a:cxn>
                  <a:cxn ang="0">
                    <a:pos x="T2" y="T3"/>
                  </a:cxn>
                  <a:cxn ang="0">
                    <a:pos x="T4" y="T5"/>
                  </a:cxn>
                  <a:cxn ang="0">
                    <a:pos x="T6" y="T7"/>
                  </a:cxn>
                  <a:cxn ang="0">
                    <a:pos x="T8" y="T9"/>
                  </a:cxn>
                  <a:cxn ang="0">
                    <a:pos x="T10" y="T11"/>
                  </a:cxn>
                </a:cxnLst>
                <a:rect l="0" t="0" r="r" b="b"/>
                <a:pathLst>
                  <a:path w="5740" h="18">
                    <a:moveTo>
                      <a:pt x="5740" y="0"/>
                    </a:moveTo>
                    <a:lnTo>
                      <a:pt x="0" y="0"/>
                    </a:lnTo>
                    <a:lnTo>
                      <a:pt x="0" y="18"/>
                    </a:lnTo>
                    <a:lnTo>
                      <a:pt x="5740" y="18"/>
                    </a:lnTo>
                    <a:lnTo>
                      <a:pt x="5740" y="0"/>
                    </a:lnTo>
                    <a:lnTo>
                      <a:pt x="5740" y="0"/>
                    </a:lnTo>
                    <a:close/>
                  </a:path>
                </a:pathLst>
              </a:custGeom>
              <a:gradFill rotWithShape="0">
                <a:gsLst>
                  <a:gs pos="0">
                    <a:schemeClr val="bg2">
                      <a:gamma/>
                      <a:shade val="81961"/>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nvGrpSpPr>
              <p:cNvPr id="1059" name="Group 30">
                <a:extLst>
                  <a:ext uri="{FF2B5EF4-FFF2-40B4-BE49-F238E27FC236}">
                    <a16:creationId xmlns:a16="http://schemas.microsoft.com/office/drawing/2014/main" id="{7F535452-9B38-4774-BA57-C2937A23C06F}"/>
                  </a:ext>
                </a:extLst>
              </p:cNvPr>
              <p:cNvGrpSpPr>
                <a:grpSpLocks/>
              </p:cNvGrpSpPr>
              <p:nvPr userDrawn="1"/>
            </p:nvGrpSpPr>
            <p:grpSpPr bwMode="auto">
              <a:xfrm>
                <a:off x="0" y="0"/>
                <a:ext cx="5758" cy="1045"/>
                <a:chOff x="0" y="0"/>
                <a:chExt cx="5758" cy="1045"/>
              </a:xfrm>
            </p:grpSpPr>
            <p:sp>
              <p:nvSpPr>
                <p:cNvPr id="213023" name="Freeform 31">
                  <a:extLst>
                    <a:ext uri="{FF2B5EF4-FFF2-40B4-BE49-F238E27FC236}">
                      <a16:creationId xmlns:a16="http://schemas.microsoft.com/office/drawing/2014/main" id="{2F675FC0-600B-4060-B5C7-7E2DB5A7FB4C}"/>
                    </a:ext>
                  </a:extLst>
                </p:cNvPr>
                <p:cNvSpPr>
                  <a:spLocks/>
                </p:cNvSpPr>
                <p:nvPr/>
              </p:nvSpPr>
              <p:spPr bwMode="hidden">
                <a:xfrm>
                  <a:off x="2849" y="0"/>
                  <a:ext cx="42" cy="1045"/>
                </a:xfrm>
                <a:custGeom>
                  <a:avLst/>
                  <a:gdLst>
                    <a:gd name="T0" fmla="*/ 18 w 42"/>
                    <a:gd name="T1" fmla="*/ 1043 h 1043"/>
                    <a:gd name="T2" fmla="*/ 42 w 42"/>
                    <a:gd name="T3" fmla="*/ 1043 h 1043"/>
                    <a:gd name="T4" fmla="*/ 42 w 42"/>
                    <a:gd name="T5" fmla="*/ 0 h 1043"/>
                    <a:gd name="T6" fmla="*/ 0 w 42"/>
                    <a:gd name="T7" fmla="*/ 0 h 1043"/>
                    <a:gd name="T8" fmla="*/ 0 w 42"/>
                    <a:gd name="T9" fmla="*/ 1043 h 1043"/>
                    <a:gd name="T10" fmla="*/ 18 w 42"/>
                    <a:gd name="T11" fmla="*/ 1043 h 1043"/>
                    <a:gd name="T12" fmla="*/ 18 w 4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2" h="1043">
                      <a:moveTo>
                        <a:pt x="18" y="1043"/>
                      </a:moveTo>
                      <a:lnTo>
                        <a:pt x="42" y="1043"/>
                      </a:lnTo>
                      <a:lnTo>
                        <a:pt x="42" y="0"/>
                      </a:lnTo>
                      <a:lnTo>
                        <a:pt x="0"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4" name="Freeform 32">
                  <a:extLst>
                    <a:ext uri="{FF2B5EF4-FFF2-40B4-BE49-F238E27FC236}">
                      <a16:creationId xmlns:a16="http://schemas.microsoft.com/office/drawing/2014/main" id="{456DDA75-523E-4E2E-89A3-3635935956A0}"/>
                    </a:ext>
                  </a:extLst>
                </p:cNvPr>
                <p:cNvSpPr>
                  <a:spLocks/>
                </p:cNvSpPr>
                <p:nvPr/>
              </p:nvSpPr>
              <p:spPr bwMode="hidden">
                <a:xfrm>
                  <a:off x="2400" y="0"/>
                  <a:ext cx="155" cy="1045"/>
                </a:xfrm>
                <a:custGeom>
                  <a:avLst/>
                  <a:gdLst>
                    <a:gd name="T0" fmla="*/ 131 w 155"/>
                    <a:gd name="T1" fmla="*/ 1043 h 1043"/>
                    <a:gd name="T2" fmla="*/ 155 w 155"/>
                    <a:gd name="T3" fmla="*/ 1043 h 1043"/>
                    <a:gd name="T4" fmla="*/ 42 w 155"/>
                    <a:gd name="T5" fmla="*/ 0 h 1043"/>
                    <a:gd name="T6" fmla="*/ 0 w 155"/>
                    <a:gd name="T7" fmla="*/ 0 h 1043"/>
                    <a:gd name="T8" fmla="*/ 113 w 155"/>
                    <a:gd name="T9" fmla="*/ 1043 h 1043"/>
                    <a:gd name="T10" fmla="*/ 131 w 155"/>
                    <a:gd name="T11" fmla="*/ 1043 h 1043"/>
                    <a:gd name="T12" fmla="*/ 131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31" y="1043"/>
                      </a:moveTo>
                      <a:lnTo>
                        <a:pt x="155" y="1043"/>
                      </a:lnTo>
                      <a:lnTo>
                        <a:pt x="42" y="0"/>
                      </a:lnTo>
                      <a:lnTo>
                        <a:pt x="0" y="0"/>
                      </a:lnTo>
                      <a:lnTo>
                        <a:pt x="113" y="1043"/>
                      </a:lnTo>
                      <a:lnTo>
                        <a:pt x="131" y="1043"/>
                      </a:lnTo>
                      <a:lnTo>
                        <a:pt x="13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5" name="Freeform 33">
                  <a:extLst>
                    <a:ext uri="{FF2B5EF4-FFF2-40B4-BE49-F238E27FC236}">
                      <a16:creationId xmlns:a16="http://schemas.microsoft.com/office/drawing/2014/main" id="{2B0CD8D8-CEEB-4AB5-8306-DB5EAEDF343B}"/>
                    </a:ext>
                  </a:extLst>
                </p:cNvPr>
                <p:cNvSpPr>
                  <a:spLocks/>
                </p:cNvSpPr>
                <p:nvPr/>
              </p:nvSpPr>
              <p:spPr bwMode="hidden">
                <a:xfrm>
                  <a:off x="1967" y="0"/>
                  <a:ext cx="240" cy="1045"/>
                </a:xfrm>
                <a:custGeom>
                  <a:avLst/>
                  <a:gdLst>
                    <a:gd name="T0" fmla="*/ 221 w 239"/>
                    <a:gd name="T1" fmla="*/ 1043 h 1043"/>
                    <a:gd name="T2" fmla="*/ 239 w 239"/>
                    <a:gd name="T3" fmla="*/ 1043 h 1043"/>
                    <a:gd name="T4" fmla="*/ 36 w 239"/>
                    <a:gd name="T5" fmla="*/ 0 h 1043"/>
                    <a:gd name="T6" fmla="*/ 0 w 239"/>
                    <a:gd name="T7" fmla="*/ 0 h 1043"/>
                    <a:gd name="T8" fmla="*/ 203 w 239"/>
                    <a:gd name="T9" fmla="*/ 1043 h 1043"/>
                    <a:gd name="T10" fmla="*/ 221 w 239"/>
                    <a:gd name="T11" fmla="*/ 1043 h 1043"/>
                    <a:gd name="T12" fmla="*/ 221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221" y="1043"/>
                      </a:moveTo>
                      <a:lnTo>
                        <a:pt x="239" y="1043"/>
                      </a:lnTo>
                      <a:lnTo>
                        <a:pt x="36" y="0"/>
                      </a:lnTo>
                      <a:lnTo>
                        <a:pt x="0" y="0"/>
                      </a:lnTo>
                      <a:lnTo>
                        <a:pt x="203" y="1043"/>
                      </a:lnTo>
                      <a:lnTo>
                        <a:pt x="221" y="1043"/>
                      </a:lnTo>
                      <a:lnTo>
                        <a:pt x="221"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6" name="Freeform 34">
                  <a:extLst>
                    <a:ext uri="{FF2B5EF4-FFF2-40B4-BE49-F238E27FC236}">
                      <a16:creationId xmlns:a16="http://schemas.microsoft.com/office/drawing/2014/main" id="{717A626D-DC85-4F7B-A16D-D0C03D6622D7}"/>
                    </a:ext>
                  </a:extLst>
                </p:cNvPr>
                <p:cNvSpPr>
                  <a:spLocks/>
                </p:cNvSpPr>
                <p:nvPr/>
              </p:nvSpPr>
              <p:spPr bwMode="hidden">
                <a:xfrm>
                  <a:off x="1554" y="0"/>
                  <a:ext cx="353" cy="1045"/>
                </a:xfrm>
                <a:custGeom>
                  <a:avLst/>
                  <a:gdLst>
                    <a:gd name="T0" fmla="*/ 334 w 352"/>
                    <a:gd name="T1" fmla="*/ 1043 h 1043"/>
                    <a:gd name="T2" fmla="*/ 352 w 352"/>
                    <a:gd name="T3" fmla="*/ 1043 h 1043"/>
                    <a:gd name="T4" fmla="*/ 41 w 352"/>
                    <a:gd name="T5" fmla="*/ 0 h 1043"/>
                    <a:gd name="T6" fmla="*/ 0 w 352"/>
                    <a:gd name="T7" fmla="*/ 0 h 1043"/>
                    <a:gd name="T8" fmla="*/ 311 w 352"/>
                    <a:gd name="T9" fmla="*/ 1043 h 1043"/>
                    <a:gd name="T10" fmla="*/ 334 w 352"/>
                    <a:gd name="T11" fmla="*/ 1043 h 1043"/>
                    <a:gd name="T12" fmla="*/ 334 w 352"/>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2" h="1043">
                      <a:moveTo>
                        <a:pt x="334" y="1043"/>
                      </a:moveTo>
                      <a:lnTo>
                        <a:pt x="352" y="1043"/>
                      </a:lnTo>
                      <a:lnTo>
                        <a:pt x="41" y="0"/>
                      </a:lnTo>
                      <a:lnTo>
                        <a:pt x="0" y="0"/>
                      </a:lnTo>
                      <a:lnTo>
                        <a:pt x="311" y="1043"/>
                      </a:lnTo>
                      <a:lnTo>
                        <a:pt x="334" y="1043"/>
                      </a:lnTo>
                      <a:lnTo>
                        <a:pt x="33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7" name="Freeform 35">
                  <a:extLst>
                    <a:ext uri="{FF2B5EF4-FFF2-40B4-BE49-F238E27FC236}">
                      <a16:creationId xmlns:a16="http://schemas.microsoft.com/office/drawing/2014/main" id="{361C028B-23F5-4CB3-8C3B-80CE6C18513C}"/>
                    </a:ext>
                  </a:extLst>
                </p:cNvPr>
                <p:cNvSpPr>
                  <a:spLocks/>
                </p:cNvSpPr>
                <p:nvPr/>
              </p:nvSpPr>
              <p:spPr bwMode="hidden">
                <a:xfrm>
                  <a:off x="1134" y="0"/>
                  <a:ext cx="450" cy="1045"/>
                </a:xfrm>
                <a:custGeom>
                  <a:avLst/>
                  <a:gdLst>
                    <a:gd name="T0" fmla="*/ 425 w 449"/>
                    <a:gd name="T1" fmla="*/ 1043 h 1043"/>
                    <a:gd name="T2" fmla="*/ 449 w 449"/>
                    <a:gd name="T3" fmla="*/ 1043 h 1043"/>
                    <a:gd name="T4" fmla="*/ 42 w 449"/>
                    <a:gd name="T5" fmla="*/ 0 h 1043"/>
                    <a:gd name="T6" fmla="*/ 0 w 449"/>
                    <a:gd name="T7" fmla="*/ 0 h 1043"/>
                    <a:gd name="T8" fmla="*/ 407 w 449"/>
                    <a:gd name="T9" fmla="*/ 1043 h 1043"/>
                    <a:gd name="T10" fmla="*/ 425 w 449"/>
                    <a:gd name="T11" fmla="*/ 1043 h 1043"/>
                    <a:gd name="T12" fmla="*/ 425 w 44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9" h="1043">
                      <a:moveTo>
                        <a:pt x="425" y="1043"/>
                      </a:moveTo>
                      <a:lnTo>
                        <a:pt x="449" y="1043"/>
                      </a:lnTo>
                      <a:lnTo>
                        <a:pt x="42" y="0"/>
                      </a:lnTo>
                      <a:lnTo>
                        <a:pt x="0" y="0"/>
                      </a:lnTo>
                      <a:lnTo>
                        <a:pt x="407" y="1043"/>
                      </a:lnTo>
                      <a:lnTo>
                        <a:pt x="425" y="1043"/>
                      </a:lnTo>
                      <a:lnTo>
                        <a:pt x="425"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8" name="Freeform 36">
                  <a:extLst>
                    <a:ext uri="{FF2B5EF4-FFF2-40B4-BE49-F238E27FC236}">
                      <a16:creationId xmlns:a16="http://schemas.microsoft.com/office/drawing/2014/main" id="{9D913172-532E-412F-AC94-5C9513FD9B56}"/>
                    </a:ext>
                  </a:extLst>
                </p:cNvPr>
                <p:cNvSpPr>
                  <a:spLocks/>
                </p:cNvSpPr>
                <p:nvPr/>
              </p:nvSpPr>
              <p:spPr bwMode="hidden">
                <a:xfrm>
                  <a:off x="714" y="0"/>
                  <a:ext cx="540" cy="1045"/>
                </a:xfrm>
                <a:custGeom>
                  <a:avLst/>
                  <a:gdLst>
                    <a:gd name="T0" fmla="*/ 520 w 538"/>
                    <a:gd name="T1" fmla="*/ 1043 h 1043"/>
                    <a:gd name="T2" fmla="*/ 538 w 538"/>
                    <a:gd name="T3" fmla="*/ 1043 h 1043"/>
                    <a:gd name="T4" fmla="*/ 41 w 538"/>
                    <a:gd name="T5" fmla="*/ 0 h 1043"/>
                    <a:gd name="T6" fmla="*/ 0 w 538"/>
                    <a:gd name="T7" fmla="*/ 0 h 1043"/>
                    <a:gd name="T8" fmla="*/ 496 w 538"/>
                    <a:gd name="T9" fmla="*/ 1043 h 1043"/>
                    <a:gd name="T10" fmla="*/ 520 w 538"/>
                    <a:gd name="T11" fmla="*/ 1043 h 1043"/>
                    <a:gd name="T12" fmla="*/ 520 w 53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8" h="1043">
                      <a:moveTo>
                        <a:pt x="520" y="1043"/>
                      </a:moveTo>
                      <a:lnTo>
                        <a:pt x="538" y="1043"/>
                      </a:lnTo>
                      <a:lnTo>
                        <a:pt x="41" y="0"/>
                      </a:lnTo>
                      <a:lnTo>
                        <a:pt x="0" y="0"/>
                      </a:lnTo>
                      <a:lnTo>
                        <a:pt x="496" y="1043"/>
                      </a:lnTo>
                      <a:lnTo>
                        <a:pt x="520" y="1043"/>
                      </a:lnTo>
                      <a:lnTo>
                        <a:pt x="520"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29" name="Freeform 37">
                  <a:extLst>
                    <a:ext uri="{FF2B5EF4-FFF2-40B4-BE49-F238E27FC236}">
                      <a16:creationId xmlns:a16="http://schemas.microsoft.com/office/drawing/2014/main" id="{2591DE01-A140-41F4-8899-CCAAEE83A710}"/>
                    </a:ext>
                  </a:extLst>
                </p:cNvPr>
                <p:cNvSpPr>
                  <a:spLocks/>
                </p:cNvSpPr>
                <p:nvPr/>
              </p:nvSpPr>
              <p:spPr bwMode="hidden">
                <a:xfrm>
                  <a:off x="306" y="0"/>
                  <a:ext cx="642" cy="1045"/>
                </a:xfrm>
                <a:custGeom>
                  <a:avLst/>
                  <a:gdLst>
                    <a:gd name="T0" fmla="*/ 622 w 640"/>
                    <a:gd name="T1" fmla="*/ 1043 h 1043"/>
                    <a:gd name="T2" fmla="*/ 640 w 640"/>
                    <a:gd name="T3" fmla="*/ 1043 h 1043"/>
                    <a:gd name="T4" fmla="*/ 48 w 640"/>
                    <a:gd name="T5" fmla="*/ 0 h 1043"/>
                    <a:gd name="T6" fmla="*/ 0 w 640"/>
                    <a:gd name="T7" fmla="*/ 0 h 1043"/>
                    <a:gd name="T8" fmla="*/ 598 w 640"/>
                    <a:gd name="T9" fmla="*/ 1043 h 1043"/>
                    <a:gd name="T10" fmla="*/ 622 w 640"/>
                    <a:gd name="T11" fmla="*/ 1043 h 1043"/>
                    <a:gd name="T12" fmla="*/ 622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622" y="1043"/>
                      </a:moveTo>
                      <a:lnTo>
                        <a:pt x="640" y="1043"/>
                      </a:lnTo>
                      <a:lnTo>
                        <a:pt x="48" y="0"/>
                      </a:lnTo>
                      <a:lnTo>
                        <a:pt x="0" y="0"/>
                      </a:lnTo>
                      <a:lnTo>
                        <a:pt x="598" y="1043"/>
                      </a:lnTo>
                      <a:lnTo>
                        <a:pt x="622" y="1043"/>
                      </a:lnTo>
                      <a:lnTo>
                        <a:pt x="622"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0" name="Freeform 38">
                  <a:extLst>
                    <a:ext uri="{FF2B5EF4-FFF2-40B4-BE49-F238E27FC236}">
                      <a16:creationId xmlns:a16="http://schemas.microsoft.com/office/drawing/2014/main" id="{91FBA51D-948D-45D8-9972-47204E29282A}"/>
                    </a:ext>
                  </a:extLst>
                </p:cNvPr>
                <p:cNvSpPr>
                  <a:spLocks/>
                </p:cNvSpPr>
                <p:nvPr/>
              </p:nvSpPr>
              <p:spPr bwMode="hidden">
                <a:xfrm>
                  <a:off x="0" y="108"/>
                  <a:ext cx="630" cy="937"/>
                </a:xfrm>
                <a:custGeom>
                  <a:avLst/>
                  <a:gdLst>
                    <a:gd name="T0" fmla="*/ 604 w 628"/>
                    <a:gd name="T1" fmla="*/ 935 h 935"/>
                    <a:gd name="T2" fmla="*/ 628 w 628"/>
                    <a:gd name="T3" fmla="*/ 935 h 935"/>
                    <a:gd name="T4" fmla="*/ 0 w 628"/>
                    <a:gd name="T5" fmla="*/ 0 h 935"/>
                    <a:gd name="T6" fmla="*/ 0 w 628"/>
                    <a:gd name="T7" fmla="*/ 66 h 935"/>
                    <a:gd name="T8" fmla="*/ 580 w 628"/>
                    <a:gd name="T9" fmla="*/ 935 h 935"/>
                    <a:gd name="T10" fmla="*/ 604 w 628"/>
                    <a:gd name="T11" fmla="*/ 935 h 935"/>
                    <a:gd name="T12" fmla="*/ 604 w 628"/>
                    <a:gd name="T13" fmla="*/ 935 h 935"/>
                  </a:gdLst>
                  <a:ahLst/>
                  <a:cxnLst>
                    <a:cxn ang="0">
                      <a:pos x="T0" y="T1"/>
                    </a:cxn>
                    <a:cxn ang="0">
                      <a:pos x="T2" y="T3"/>
                    </a:cxn>
                    <a:cxn ang="0">
                      <a:pos x="T4" y="T5"/>
                    </a:cxn>
                    <a:cxn ang="0">
                      <a:pos x="T6" y="T7"/>
                    </a:cxn>
                    <a:cxn ang="0">
                      <a:pos x="T8" y="T9"/>
                    </a:cxn>
                    <a:cxn ang="0">
                      <a:pos x="T10" y="T11"/>
                    </a:cxn>
                    <a:cxn ang="0">
                      <a:pos x="T12" y="T13"/>
                    </a:cxn>
                  </a:cxnLst>
                  <a:rect l="0" t="0" r="r" b="b"/>
                  <a:pathLst>
                    <a:path w="628" h="935">
                      <a:moveTo>
                        <a:pt x="604" y="935"/>
                      </a:moveTo>
                      <a:lnTo>
                        <a:pt x="628" y="935"/>
                      </a:lnTo>
                      <a:lnTo>
                        <a:pt x="0" y="0"/>
                      </a:lnTo>
                      <a:lnTo>
                        <a:pt x="0" y="66"/>
                      </a:lnTo>
                      <a:lnTo>
                        <a:pt x="580" y="935"/>
                      </a:lnTo>
                      <a:lnTo>
                        <a:pt x="604" y="935"/>
                      </a:lnTo>
                      <a:lnTo>
                        <a:pt x="604" y="93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1" name="Freeform 39">
                  <a:extLst>
                    <a:ext uri="{FF2B5EF4-FFF2-40B4-BE49-F238E27FC236}">
                      <a16:creationId xmlns:a16="http://schemas.microsoft.com/office/drawing/2014/main" id="{99E19852-D417-4DAA-9886-0846E51CF70F}"/>
                    </a:ext>
                  </a:extLst>
                </p:cNvPr>
                <p:cNvSpPr>
                  <a:spLocks/>
                </p:cNvSpPr>
                <p:nvPr/>
              </p:nvSpPr>
              <p:spPr bwMode="hidden">
                <a:xfrm>
                  <a:off x="3191" y="0"/>
                  <a:ext cx="155" cy="1045"/>
                </a:xfrm>
                <a:custGeom>
                  <a:avLst/>
                  <a:gdLst>
                    <a:gd name="T0" fmla="*/ 18 w 155"/>
                    <a:gd name="T1" fmla="*/ 1043 h 1043"/>
                    <a:gd name="T2" fmla="*/ 42 w 155"/>
                    <a:gd name="T3" fmla="*/ 1043 h 1043"/>
                    <a:gd name="T4" fmla="*/ 155 w 155"/>
                    <a:gd name="T5" fmla="*/ 0 h 1043"/>
                    <a:gd name="T6" fmla="*/ 114 w 155"/>
                    <a:gd name="T7" fmla="*/ 0 h 1043"/>
                    <a:gd name="T8" fmla="*/ 0 w 155"/>
                    <a:gd name="T9" fmla="*/ 1043 h 1043"/>
                    <a:gd name="T10" fmla="*/ 18 w 155"/>
                    <a:gd name="T11" fmla="*/ 1043 h 1043"/>
                    <a:gd name="T12" fmla="*/ 18 w 155"/>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155" h="1043">
                      <a:moveTo>
                        <a:pt x="18" y="1043"/>
                      </a:moveTo>
                      <a:lnTo>
                        <a:pt x="42" y="1043"/>
                      </a:lnTo>
                      <a:lnTo>
                        <a:pt x="155" y="0"/>
                      </a:lnTo>
                      <a:lnTo>
                        <a:pt x="114"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2" name="Freeform 40">
                  <a:extLst>
                    <a:ext uri="{FF2B5EF4-FFF2-40B4-BE49-F238E27FC236}">
                      <a16:creationId xmlns:a16="http://schemas.microsoft.com/office/drawing/2014/main" id="{58EA1450-2394-443A-B66F-9355CED203C5}"/>
                    </a:ext>
                  </a:extLst>
                </p:cNvPr>
                <p:cNvSpPr>
                  <a:spLocks/>
                </p:cNvSpPr>
                <p:nvPr/>
              </p:nvSpPr>
              <p:spPr bwMode="hidden">
                <a:xfrm>
                  <a:off x="3533" y="0"/>
                  <a:ext cx="240" cy="1045"/>
                </a:xfrm>
                <a:custGeom>
                  <a:avLst/>
                  <a:gdLst>
                    <a:gd name="T0" fmla="*/ 18 w 239"/>
                    <a:gd name="T1" fmla="*/ 1043 h 1043"/>
                    <a:gd name="T2" fmla="*/ 36 w 239"/>
                    <a:gd name="T3" fmla="*/ 1043 h 1043"/>
                    <a:gd name="T4" fmla="*/ 239 w 239"/>
                    <a:gd name="T5" fmla="*/ 0 h 1043"/>
                    <a:gd name="T6" fmla="*/ 203 w 239"/>
                    <a:gd name="T7" fmla="*/ 0 h 1043"/>
                    <a:gd name="T8" fmla="*/ 0 w 239"/>
                    <a:gd name="T9" fmla="*/ 1043 h 1043"/>
                    <a:gd name="T10" fmla="*/ 18 w 239"/>
                    <a:gd name="T11" fmla="*/ 1043 h 1043"/>
                    <a:gd name="T12" fmla="*/ 18 w 2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239" h="1043">
                      <a:moveTo>
                        <a:pt x="18" y="1043"/>
                      </a:moveTo>
                      <a:lnTo>
                        <a:pt x="36" y="1043"/>
                      </a:lnTo>
                      <a:lnTo>
                        <a:pt x="239" y="0"/>
                      </a:lnTo>
                      <a:lnTo>
                        <a:pt x="203"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3" name="Freeform 41">
                  <a:extLst>
                    <a:ext uri="{FF2B5EF4-FFF2-40B4-BE49-F238E27FC236}">
                      <a16:creationId xmlns:a16="http://schemas.microsoft.com/office/drawing/2014/main" id="{2CEB354C-CB59-47DE-84D3-547FE9940D21}"/>
                    </a:ext>
                  </a:extLst>
                </p:cNvPr>
                <p:cNvSpPr>
                  <a:spLocks/>
                </p:cNvSpPr>
                <p:nvPr/>
              </p:nvSpPr>
              <p:spPr bwMode="hidden">
                <a:xfrm>
                  <a:off x="3821" y="0"/>
                  <a:ext cx="359" cy="1045"/>
                </a:xfrm>
                <a:custGeom>
                  <a:avLst/>
                  <a:gdLst>
                    <a:gd name="T0" fmla="*/ 24 w 358"/>
                    <a:gd name="T1" fmla="*/ 1043 h 1043"/>
                    <a:gd name="T2" fmla="*/ 42 w 358"/>
                    <a:gd name="T3" fmla="*/ 1043 h 1043"/>
                    <a:gd name="T4" fmla="*/ 358 w 358"/>
                    <a:gd name="T5" fmla="*/ 0 h 1043"/>
                    <a:gd name="T6" fmla="*/ 317 w 358"/>
                    <a:gd name="T7" fmla="*/ 0 h 1043"/>
                    <a:gd name="T8" fmla="*/ 0 w 358"/>
                    <a:gd name="T9" fmla="*/ 1043 h 1043"/>
                    <a:gd name="T10" fmla="*/ 24 w 358"/>
                    <a:gd name="T11" fmla="*/ 1043 h 1043"/>
                    <a:gd name="T12" fmla="*/ 24 w 35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358" h="1043">
                      <a:moveTo>
                        <a:pt x="24" y="1043"/>
                      </a:moveTo>
                      <a:lnTo>
                        <a:pt x="42" y="1043"/>
                      </a:lnTo>
                      <a:lnTo>
                        <a:pt x="358" y="0"/>
                      </a:lnTo>
                      <a:lnTo>
                        <a:pt x="317" y="0"/>
                      </a:lnTo>
                      <a:lnTo>
                        <a:pt x="0" y="1043"/>
                      </a:lnTo>
                      <a:lnTo>
                        <a:pt x="24" y="1043"/>
                      </a:lnTo>
                      <a:lnTo>
                        <a:pt x="24"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4" name="Freeform 42">
                  <a:extLst>
                    <a:ext uri="{FF2B5EF4-FFF2-40B4-BE49-F238E27FC236}">
                      <a16:creationId xmlns:a16="http://schemas.microsoft.com/office/drawing/2014/main" id="{AF21BB0A-CC48-4E56-B10F-E53A8155D350}"/>
                    </a:ext>
                  </a:extLst>
                </p:cNvPr>
                <p:cNvSpPr>
                  <a:spLocks/>
                </p:cNvSpPr>
                <p:nvPr/>
              </p:nvSpPr>
              <p:spPr bwMode="hidden">
                <a:xfrm>
                  <a:off x="4139" y="0"/>
                  <a:ext cx="449" cy="1045"/>
                </a:xfrm>
                <a:custGeom>
                  <a:avLst/>
                  <a:gdLst>
                    <a:gd name="T0" fmla="*/ 18 w 448"/>
                    <a:gd name="T1" fmla="*/ 1043 h 1043"/>
                    <a:gd name="T2" fmla="*/ 41 w 448"/>
                    <a:gd name="T3" fmla="*/ 1043 h 1043"/>
                    <a:gd name="T4" fmla="*/ 448 w 448"/>
                    <a:gd name="T5" fmla="*/ 0 h 1043"/>
                    <a:gd name="T6" fmla="*/ 406 w 448"/>
                    <a:gd name="T7" fmla="*/ 0 h 1043"/>
                    <a:gd name="T8" fmla="*/ 0 w 448"/>
                    <a:gd name="T9" fmla="*/ 1043 h 1043"/>
                    <a:gd name="T10" fmla="*/ 18 w 448"/>
                    <a:gd name="T11" fmla="*/ 1043 h 1043"/>
                    <a:gd name="T12" fmla="*/ 18 w 448"/>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448" h="1043">
                      <a:moveTo>
                        <a:pt x="18" y="1043"/>
                      </a:moveTo>
                      <a:lnTo>
                        <a:pt x="41" y="1043"/>
                      </a:lnTo>
                      <a:lnTo>
                        <a:pt x="448" y="0"/>
                      </a:lnTo>
                      <a:lnTo>
                        <a:pt x="406"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5" name="Freeform 43">
                  <a:extLst>
                    <a:ext uri="{FF2B5EF4-FFF2-40B4-BE49-F238E27FC236}">
                      <a16:creationId xmlns:a16="http://schemas.microsoft.com/office/drawing/2014/main" id="{C727D9BB-B59D-4F0B-A94E-2EF75C4488B5}"/>
                    </a:ext>
                  </a:extLst>
                </p:cNvPr>
                <p:cNvSpPr>
                  <a:spLocks/>
                </p:cNvSpPr>
                <p:nvPr/>
              </p:nvSpPr>
              <p:spPr bwMode="hidden">
                <a:xfrm>
                  <a:off x="4480" y="0"/>
                  <a:ext cx="541" cy="1045"/>
                </a:xfrm>
                <a:custGeom>
                  <a:avLst/>
                  <a:gdLst>
                    <a:gd name="T0" fmla="*/ 18 w 539"/>
                    <a:gd name="T1" fmla="*/ 1043 h 1043"/>
                    <a:gd name="T2" fmla="*/ 42 w 539"/>
                    <a:gd name="T3" fmla="*/ 1043 h 1043"/>
                    <a:gd name="T4" fmla="*/ 539 w 539"/>
                    <a:gd name="T5" fmla="*/ 0 h 1043"/>
                    <a:gd name="T6" fmla="*/ 497 w 539"/>
                    <a:gd name="T7" fmla="*/ 0 h 1043"/>
                    <a:gd name="T8" fmla="*/ 0 w 539"/>
                    <a:gd name="T9" fmla="*/ 1043 h 1043"/>
                    <a:gd name="T10" fmla="*/ 18 w 539"/>
                    <a:gd name="T11" fmla="*/ 1043 h 1043"/>
                    <a:gd name="T12" fmla="*/ 18 w 539"/>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539" h="1043">
                      <a:moveTo>
                        <a:pt x="18" y="1043"/>
                      </a:moveTo>
                      <a:lnTo>
                        <a:pt x="42" y="1043"/>
                      </a:lnTo>
                      <a:lnTo>
                        <a:pt x="539" y="0"/>
                      </a:lnTo>
                      <a:lnTo>
                        <a:pt x="497"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6" name="Freeform 44">
                  <a:extLst>
                    <a:ext uri="{FF2B5EF4-FFF2-40B4-BE49-F238E27FC236}">
                      <a16:creationId xmlns:a16="http://schemas.microsoft.com/office/drawing/2014/main" id="{A5F57B50-A730-4A3A-A092-28001E3FB047}"/>
                    </a:ext>
                  </a:extLst>
                </p:cNvPr>
                <p:cNvSpPr>
                  <a:spLocks/>
                </p:cNvSpPr>
                <p:nvPr/>
              </p:nvSpPr>
              <p:spPr bwMode="hidden">
                <a:xfrm>
                  <a:off x="4768" y="0"/>
                  <a:ext cx="642" cy="1045"/>
                </a:xfrm>
                <a:custGeom>
                  <a:avLst/>
                  <a:gdLst>
                    <a:gd name="T0" fmla="*/ 18 w 640"/>
                    <a:gd name="T1" fmla="*/ 1043 h 1043"/>
                    <a:gd name="T2" fmla="*/ 42 w 640"/>
                    <a:gd name="T3" fmla="*/ 1043 h 1043"/>
                    <a:gd name="T4" fmla="*/ 640 w 640"/>
                    <a:gd name="T5" fmla="*/ 0 h 1043"/>
                    <a:gd name="T6" fmla="*/ 592 w 640"/>
                    <a:gd name="T7" fmla="*/ 0 h 1043"/>
                    <a:gd name="T8" fmla="*/ 0 w 640"/>
                    <a:gd name="T9" fmla="*/ 1043 h 1043"/>
                    <a:gd name="T10" fmla="*/ 18 w 640"/>
                    <a:gd name="T11" fmla="*/ 1043 h 1043"/>
                    <a:gd name="T12" fmla="*/ 18 w 640"/>
                    <a:gd name="T13" fmla="*/ 1043 h 1043"/>
                  </a:gdLst>
                  <a:ahLst/>
                  <a:cxnLst>
                    <a:cxn ang="0">
                      <a:pos x="T0" y="T1"/>
                    </a:cxn>
                    <a:cxn ang="0">
                      <a:pos x="T2" y="T3"/>
                    </a:cxn>
                    <a:cxn ang="0">
                      <a:pos x="T4" y="T5"/>
                    </a:cxn>
                    <a:cxn ang="0">
                      <a:pos x="T6" y="T7"/>
                    </a:cxn>
                    <a:cxn ang="0">
                      <a:pos x="T8" y="T9"/>
                    </a:cxn>
                    <a:cxn ang="0">
                      <a:pos x="T10" y="T11"/>
                    </a:cxn>
                    <a:cxn ang="0">
                      <a:pos x="T12" y="T13"/>
                    </a:cxn>
                  </a:cxnLst>
                  <a:rect l="0" t="0" r="r" b="b"/>
                  <a:pathLst>
                    <a:path w="640" h="1043">
                      <a:moveTo>
                        <a:pt x="18" y="1043"/>
                      </a:moveTo>
                      <a:lnTo>
                        <a:pt x="42" y="1043"/>
                      </a:lnTo>
                      <a:lnTo>
                        <a:pt x="640" y="0"/>
                      </a:lnTo>
                      <a:lnTo>
                        <a:pt x="592" y="0"/>
                      </a:lnTo>
                      <a:lnTo>
                        <a:pt x="0" y="1043"/>
                      </a:lnTo>
                      <a:lnTo>
                        <a:pt x="18" y="1043"/>
                      </a:lnTo>
                      <a:lnTo>
                        <a:pt x="18" y="1043"/>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37" name="Freeform 45">
                  <a:extLst>
                    <a:ext uri="{FF2B5EF4-FFF2-40B4-BE49-F238E27FC236}">
                      <a16:creationId xmlns:a16="http://schemas.microsoft.com/office/drawing/2014/main" id="{513F173A-C138-4B09-ADB1-F16E89EDE79E}"/>
                    </a:ext>
                  </a:extLst>
                </p:cNvPr>
                <p:cNvSpPr>
                  <a:spLocks/>
                </p:cNvSpPr>
                <p:nvPr/>
              </p:nvSpPr>
              <p:spPr bwMode="hidden">
                <a:xfrm>
                  <a:off x="5086" y="48"/>
                  <a:ext cx="672" cy="997"/>
                </a:xfrm>
                <a:custGeom>
                  <a:avLst/>
                  <a:gdLst>
                    <a:gd name="T0" fmla="*/ 24 w 670"/>
                    <a:gd name="T1" fmla="*/ 995 h 995"/>
                    <a:gd name="T2" fmla="*/ 48 w 670"/>
                    <a:gd name="T3" fmla="*/ 995 h 995"/>
                    <a:gd name="T4" fmla="*/ 670 w 670"/>
                    <a:gd name="T5" fmla="*/ 72 h 995"/>
                    <a:gd name="T6" fmla="*/ 670 w 670"/>
                    <a:gd name="T7" fmla="*/ 0 h 995"/>
                    <a:gd name="T8" fmla="*/ 0 w 670"/>
                    <a:gd name="T9" fmla="*/ 995 h 995"/>
                    <a:gd name="T10" fmla="*/ 24 w 670"/>
                    <a:gd name="T11" fmla="*/ 995 h 995"/>
                    <a:gd name="T12" fmla="*/ 24 w 670"/>
                    <a:gd name="T13" fmla="*/ 995 h 995"/>
                  </a:gdLst>
                  <a:ahLst/>
                  <a:cxnLst>
                    <a:cxn ang="0">
                      <a:pos x="T0" y="T1"/>
                    </a:cxn>
                    <a:cxn ang="0">
                      <a:pos x="T2" y="T3"/>
                    </a:cxn>
                    <a:cxn ang="0">
                      <a:pos x="T4" y="T5"/>
                    </a:cxn>
                    <a:cxn ang="0">
                      <a:pos x="T6" y="T7"/>
                    </a:cxn>
                    <a:cxn ang="0">
                      <a:pos x="T8" y="T9"/>
                    </a:cxn>
                    <a:cxn ang="0">
                      <a:pos x="T10" y="T11"/>
                    </a:cxn>
                    <a:cxn ang="0">
                      <a:pos x="T12" y="T13"/>
                    </a:cxn>
                  </a:cxnLst>
                  <a:rect l="0" t="0" r="r" b="b"/>
                  <a:pathLst>
                    <a:path w="670" h="995">
                      <a:moveTo>
                        <a:pt x="24" y="995"/>
                      </a:moveTo>
                      <a:lnTo>
                        <a:pt x="48" y="995"/>
                      </a:lnTo>
                      <a:lnTo>
                        <a:pt x="670" y="72"/>
                      </a:lnTo>
                      <a:lnTo>
                        <a:pt x="670" y="0"/>
                      </a:lnTo>
                      <a:lnTo>
                        <a:pt x="0" y="995"/>
                      </a:lnTo>
                      <a:lnTo>
                        <a:pt x="24" y="995"/>
                      </a:lnTo>
                      <a:lnTo>
                        <a:pt x="24" y="995"/>
                      </a:lnTo>
                      <a:close/>
                    </a:path>
                  </a:pathLst>
                </a:custGeom>
                <a:gradFill rotWithShape="0">
                  <a:gsLst>
                    <a:gs pos="0">
                      <a:schemeClr val="bg2"/>
                    </a:gs>
                    <a:gs pos="100000">
                      <a:schemeClr val="bg2">
                        <a:gamma/>
                        <a:shade val="6980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grpSp>
            <p:nvGrpSpPr>
              <p:cNvPr id="1060" name="Group 46">
                <a:extLst>
                  <a:ext uri="{FF2B5EF4-FFF2-40B4-BE49-F238E27FC236}">
                    <a16:creationId xmlns:a16="http://schemas.microsoft.com/office/drawing/2014/main" id="{B84D2F39-8FB2-4C09-A893-84C9EC417AAF}"/>
                  </a:ext>
                </a:extLst>
              </p:cNvPr>
              <p:cNvGrpSpPr>
                <a:grpSpLocks/>
              </p:cNvGrpSpPr>
              <p:nvPr userDrawn="1"/>
            </p:nvGrpSpPr>
            <p:grpSpPr bwMode="auto">
              <a:xfrm>
                <a:off x="0" y="558"/>
                <a:ext cx="5758" cy="487"/>
                <a:chOff x="0" y="558"/>
                <a:chExt cx="5758" cy="487"/>
              </a:xfrm>
            </p:grpSpPr>
            <p:sp>
              <p:nvSpPr>
                <p:cNvPr id="1079" name="Freeform 47">
                  <a:extLst>
                    <a:ext uri="{FF2B5EF4-FFF2-40B4-BE49-F238E27FC236}">
                      <a16:creationId xmlns:a16="http://schemas.microsoft.com/office/drawing/2014/main" id="{450D0FC3-7316-45A3-8767-0118EA575E79}"/>
                    </a:ext>
                  </a:extLst>
                </p:cNvPr>
                <p:cNvSpPr>
                  <a:spLocks/>
                </p:cNvSpPr>
                <p:nvPr/>
              </p:nvSpPr>
              <p:spPr bwMode="hidden">
                <a:xfrm>
                  <a:off x="0" y="618"/>
                  <a:ext cx="306" cy="427"/>
                </a:xfrm>
                <a:custGeom>
                  <a:avLst/>
                  <a:gdLst>
                    <a:gd name="T0" fmla="*/ 285 w 305"/>
                    <a:gd name="T1" fmla="*/ 430 h 426"/>
                    <a:gd name="T2" fmla="*/ 309 w 305"/>
                    <a:gd name="T3" fmla="*/ 430 h 426"/>
                    <a:gd name="T4" fmla="*/ 0 w 305"/>
                    <a:gd name="T5" fmla="*/ 0 h 426"/>
                    <a:gd name="T6" fmla="*/ 0 w 305"/>
                    <a:gd name="T7" fmla="*/ 66 h 426"/>
                    <a:gd name="T8" fmla="*/ 255 w 305"/>
                    <a:gd name="T9" fmla="*/ 430 h 426"/>
                    <a:gd name="T10" fmla="*/ 285 w 305"/>
                    <a:gd name="T11" fmla="*/ 430 h 426"/>
                    <a:gd name="T12" fmla="*/ 285 w 305"/>
                    <a:gd name="T13" fmla="*/ 430 h 4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5" h="426">
                      <a:moveTo>
                        <a:pt x="281" y="426"/>
                      </a:moveTo>
                      <a:lnTo>
                        <a:pt x="305" y="426"/>
                      </a:lnTo>
                      <a:lnTo>
                        <a:pt x="0" y="0"/>
                      </a:lnTo>
                      <a:lnTo>
                        <a:pt x="0" y="66"/>
                      </a:lnTo>
                      <a:lnTo>
                        <a:pt x="251" y="426"/>
                      </a:lnTo>
                      <a:lnTo>
                        <a:pt x="281" y="4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1080" name="Freeform 48">
                  <a:extLst>
                    <a:ext uri="{FF2B5EF4-FFF2-40B4-BE49-F238E27FC236}">
                      <a16:creationId xmlns:a16="http://schemas.microsoft.com/office/drawing/2014/main" id="{41AA1EEB-1528-4ABB-B0C7-75EA42B2E26A}"/>
                    </a:ext>
                  </a:extLst>
                </p:cNvPr>
                <p:cNvSpPr>
                  <a:spLocks/>
                </p:cNvSpPr>
                <p:nvPr/>
              </p:nvSpPr>
              <p:spPr bwMode="hidden">
                <a:xfrm>
                  <a:off x="5410" y="558"/>
                  <a:ext cx="348" cy="487"/>
                </a:xfrm>
                <a:custGeom>
                  <a:avLst/>
                  <a:gdLst>
                    <a:gd name="T0" fmla="*/ 24 w 347"/>
                    <a:gd name="T1" fmla="*/ 490 h 486"/>
                    <a:gd name="T2" fmla="*/ 48 w 347"/>
                    <a:gd name="T3" fmla="*/ 490 h 486"/>
                    <a:gd name="T4" fmla="*/ 351 w 347"/>
                    <a:gd name="T5" fmla="*/ 72 h 486"/>
                    <a:gd name="T6" fmla="*/ 351 w 347"/>
                    <a:gd name="T7" fmla="*/ 0 h 486"/>
                    <a:gd name="T8" fmla="*/ 0 w 347"/>
                    <a:gd name="T9" fmla="*/ 490 h 486"/>
                    <a:gd name="T10" fmla="*/ 24 w 347"/>
                    <a:gd name="T11" fmla="*/ 490 h 486"/>
                    <a:gd name="T12" fmla="*/ 24 w 347"/>
                    <a:gd name="T13" fmla="*/ 490 h 4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7" h="486">
                      <a:moveTo>
                        <a:pt x="24" y="486"/>
                      </a:moveTo>
                      <a:lnTo>
                        <a:pt x="48" y="486"/>
                      </a:lnTo>
                      <a:lnTo>
                        <a:pt x="347" y="72"/>
                      </a:lnTo>
                      <a:lnTo>
                        <a:pt x="347" y="0"/>
                      </a:lnTo>
                      <a:lnTo>
                        <a:pt x="0" y="486"/>
                      </a:lnTo>
                      <a:lnTo>
                        <a:pt x="24" y="48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1061" name="Group 49">
                <a:extLst>
                  <a:ext uri="{FF2B5EF4-FFF2-40B4-BE49-F238E27FC236}">
                    <a16:creationId xmlns:a16="http://schemas.microsoft.com/office/drawing/2014/main" id="{31507D6E-F6F6-4360-9078-24C6DF090F33}"/>
                  </a:ext>
                </a:extLst>
              </p:cNvPr>
              <p:cNvGrpSpPr>
                <a:grpSpLocks/>
              </p:cNvGrpSpPr>
              <p:nvPr userDrawn="1"/>
            </p:nvGrpSpPr>
            <p:grpSpPr bwMode="auto">
              <a:xfrm>
                <a:off x="264" y="1039"/>
                <a:ext cx="5200" cy="3280"/>
                <a:chOff x="264" y="1039"/>
                <a:chExt cx="5200" cy="3280"/>
              </a:xfrm>
            </p:grpSpPr>
            <p:sp>
              <p:nvSpPr>
                <p:cNvPr id="213042" name="Freeform 50">
                  <a:extLst>
                    <a:ext uri="{FF2B5EF4-FFF2-40B4-BE49-F238E27FC236}">
                      <a16:creationId xmlns:a16="http://schemas.microsoft.com/office/drawing/2014/main" id="{C2ADC920-1D9E-46C2-A5D9-1DB1C7F3A7D4}"/>
                    </a:ext>
                  </a:extLst>
                </p:cNvPr>
                <p:cNvSpPr>
                  <a:spLocks/>
                </p:cNvSpPr>
                <p:nvPr/>
              </p:nvSpPr>
              <p:spPr bwMode="hidden">
                <a:xfrm>
                  <a:off x="2849" y="1039"/>
                  <a:ext cx="42" cy="3280"/>
                </a:xfrm>
                <a:custGeom>
                  <a:avLst/>
                  <a:gdLst>
                    <a:gd name="T0" fmla="*/ 18 w 42"/>
                    <a:gd name="T1" fmla="*/ 0 h 3273"/>
                    <a:gd name="T2" fmla="*/ 0 w 42"/>
                    <a:gd name="T3" fmla="*/ 0 h 3273"/>
                    <a:gd name="T4" fmla="*/ 0 w 42"/>
                    <a:gd name="T5" fmla="*/ 3273 h 3273"/>
                    <a:gd name="T6" fmla="*/ 42 w 42"/>
                    <a:gd name="T7" fmla="*/ 3273 h 3273"/>
                    <a:gd name="T8" fmla="*/ 42 w 42"/>
                    <a:gd name="T9" fmla="*/ 0 h 3273"/>
                    <a:gd name="T10" fmla="*/ 18 w 42"/>
                    <a:gd name="T11" fmla="*/ 0 h 3273"/>
                    <a:gd name="T12" fmla="*/ 18 w 42"/>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2" h="3273">
                      <a:moveTo>
                        <a:pt x="18" y="0"/>
                      </a:moveTo>
                      <a:lnTo>
                        <a:pt x="0" y="0"/>
                      </a:lnTo>
                      <a:lnTo>
                        <a:pt x="0" y="3273"/>
                      </a:lnTo>
                      <a:lnTo>
                        <a:pt x="42"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3" name="Freeform 51">
                  <a:extLst>
                    <a:ext uri="{FF2B5EF4-FFF2-40B4-BE49-F238E27FC236}">
                      <a16:creationId xmlns:a16="http://schemas.microsoft.com/office/drawing/2014/main" id="{5E2DADC1-2C94-4CDA-9E13-5E9CA5D5722F}"/>
                    </a:ext>
                  </a:extLst>
                </p:cNvPr>
                <p:cNvSpPr>
                  <a:spLocks/>
                </p:cNvSpPr>
                <p:nvPr/>
              </p:nvSpPr>
              <p:spPr bwMode="hidden">
                <a:xfrm>
                  <a:off x="2154" y="1039"/>
                  <a:ext cx="401" cy="3280"/>
                </a:xfrm>
                <a:custGeom>
                  <a:avLst/>
                  <a:gdLst>
                    <a:gd name="T0" fmla="*/ 376 w 400"/>
                    <a:gd name="T1" fmla="*/ 0 h 3273"/>
                    <a:gd name="T2" fmla="*/ 358 w 400"/>
                    <a:gd name="T3" fmla="*/ 0 h 3273"/>
                    <a:gd name="T4" fmla="*/ 0 w 400"/>
                    <a:gd name="T5" fmla="*/ 3273 h 3273"/>
                    <a:gd name="T6" fmla="*/ 41 w 400"/>
                    <a:gd name="T7" fmla="*/ 3273 h 3273"/>
                    <a:gd name="T8" fmla="*/ 400 w 400"/>
                    <a:gd name="T9" fmla="*/ 0 h 3273"/>
                    <a:gd name="T10" fmla="*/ 376 w 400"/>
                    <a:gd name="T11" fmla="*/ 0 h 3273"/>
                    <a:gd name="T12" fmla="*/ 376 w 400"/>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0" h="3273">
                      <a:moveTo>
                        <a:pt x="376" y="0"/>
                      </a:moveTo>
                      <a:lnTo>
                        <a:pt x="358" y="0"/>
                      </a:lnTo>
                      <a:lnTo>
                        <a:pt x="0" y="3273"/>
                      </a:lnTo>
                      <a:lnTo>
                        <a:pt x="41" y="3273"/>
                      </a:lnTo>
                      <a:lnTo>
                        <a:pt x="400" y="0"/>
                      </a:lnTo>
                      <a:lnTo>
                        <a:pt x="376" y="0"/>
                      </a:lnTo>
                      <a:lnTo>
                        <a:pt x="37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4" name="Freeform 52">
                  <a:extLst>
                    <a:ext uri="{FF2B5EF4-FFF2-40B4-BE49-F238E27FC236}">
                      <a16:creationId xmlns:a16="http://schemas.microsoft.com/office/drawing/2014/main" id="{3571DA7D-5CC8-4566-9481-DACDE51CE8C6}"/>
                    </a:ext>
                  </a:extLst>
                </p:cNvPr>
                <p:cNvSpPr>
                  <a:spLocks/>
                </p:cNvSpPr>
                <p:nvPr/>
              </p:nvSpPr>
              <p:spPr bwMode="hidden">
                <a:xfrm>
                  <a:off x="1530" y="1039"/>
                  <a:ext cx="677" cy="3280"/>
                </a:xfrm>
                <a:custGeom>
                  <a:avLst/>
                  <a:gdLst>
                    <a:gd name="T0" fmla="*/ 657 w 675"/>
                    <a:gd name="T1" fmla="*/ 0 h 3273"/>
                    <a:gd name="T2" fmla="*/ 639 w 675"/>
                    <a:gd name="T3" fmla="*/ 0 h 3273"/>
                    <a:gd name="T4" fmla="*/ 0 w 675"/>
                    <a:gd name="T5" fmla="*/ 3273 h 3273"/>
                    <a:gd name="T6" fmla="*/ 42 w 675"/>
                    <a:gd name="T7" fmla="*/ 3273 h 3273"/>
                    <a:gd name="T8" fmla="*/ 675 w 675"/>
                    <a:gd name="T9" fmla="*/ 0 h 3273"/>
                    <a:gd name="T10" fmla="*/ 657 w 675"/>
                    <a:gd name="T11" fmla="*/ 0 h 3273"/>
                    <a:gd name="T12" fmla="*/ 657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657" y="0"/>
                      </a:moveTo>
                      <a:lnTo>
                        <a:pt x="639" y="0"/>
                      </a:lnTo>
                      <a:lnTo>
                        <a:pt x="0" y="3273"/>
                      </a:lnTo>
                      <a:lnTo>
                        <a:pt x="42" y="3273"/>
                      </a:lnTo>
                      <a:lnTo>
                        <a:pt x="675" y="0"/>
                      </a:lnTo>
                      <a:lnTo>
                        <a:pt x="657" y="0"/>
                      </a:lnTo>
                      <a:lnTo>
                        <a:pt x="657"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5" name="Freeform 53">
                  <a:extLst>
                    <a:ext uri="{FF2B5EF4-FFF2-40B4-BE49-F238E27FC236}">
                      <a16:creationId xmlns:a16="http://schemas.microsoft.com/office/drawing/2014/main" id="{3E34FC6C-7E6D-4182-82E2-D25E9C10071E}"/>
                    </a:ext>
                  </a:extLst>
                </p:cNvPr>
                <p:cNvSpPr>
                  <a:spLocks/>
                </p:cNvSpPr>
                <p:nvPr/>
              </p:nvSpPr>
              <p:spPr bwMode="hidden">
                <a:xfrm>
                  <a:off x="876" y="1039"/>
                  <a:ext cx="1031" cy="3280"/>
                </a:xfrm>
                <a:custGeom>
                  <a:avLst/>
                  <a:gdLst>
                    <a:gd name="T0" fmla="*/ 1013 w 1031"/>
                    <a:gd name="T1" fmla="*/ 0 h 3280"/>
                    <a:gd name="T2" fmla="*/ 990 w 1031"/>
                    <a:gd name="T3" fmla="*/ 0 h 3280"/>
                    <a:gd name="T4" fmla="*/ 0 w 1031"/>
                    <a:gd name="T5" fmla="*/ 3280 h 3280"/>
                    <a:gd name="T6" fmla="*/ 42 w 1031"/>
                    <a:gd name="T7" fmla="*/ 3280 h 3280"/>
                    <a:gd name="T8" fmla="*/ 1031 w 1031"/>
                    <a:gd name="T9" fmla="*/ 4 h 3280"/>
                    <a:gd name="T10" fmla="*/ 1013 w 1031"/>
                    <a:gd name="T11" fmla="*/ 0 h 3280"/>
                    <a:gd name="T12" fmla="*/ 1013 w 1031"/>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1" h="3280">
                      <a:moveTo>
                        <a:pt x="1013" y="0"/>
                      </a:moveTo>
                      <a:lnTo>
                        <a:pt x="990" y="0"/>
                      </a:lnTo>
                      <a:lnTo>
                        <a:pt x="0" y="3280"/>
                      </a:lnTo>
                      <a:lnTo>
                        <a:pt x="42" y="3280"/>
                      </a:lnTo>
                      <a:lnTo>
                        <a:pt x="1031" y="4"/>
                      </a:lnTo>
                      <a:lnTo>
                        <a:pt x="1013" y="0"/>
                      </a:lnTo>
                      <a:lnTo>
                        <a:pt x="101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6" name="Freeform 54">
                  <a:extLst>
                    <a:ext uri="{FF2B5EF4-FFF2-40B4-BE49-F238E27FC236}">
                      <a16:creationId xmlns:a16="http://schemas.microsoft.com/office/drawing/2014/main" id="{C0AF1BE4-F5E7-4E80-8E33-1263666E4CB0}"/>
                    </a:ext>
                  </a:extLst>
                </p:cNvPr>
                <p:cNvSpPr>
                  <a:spLocks/>
                </p:cNvSpPr>
                <p:nvPr/>
              </p:nvSpPr>
              <p:spPr bwMode="hidden">
                <a:xfrm>
                  <a:off x="264" y="1039"/>
                  <a:ext cx="1319" cy="3280"/>
                </a:xfrm>
                <a:custGeom>
                  <a:avLst/>
                  <a:gdLst>
                    <a:gd name="T0" fmla="*/ 1296 w 1319"/>
                    <a:gd name="T1" fmla="*/ 0 h 3280"/>
                    <a:gd name="T2" fmla="*/ 1278 w 1319"/>
                    <a:gd name="T3" fmla="*/ 0 h 3280"/>
                    <a:gd name="T4" fmla="*/ 0 w 1319"/>
                    <a:gd name="T5" fmla="*/ 3280 h 3280"/>
                    <a:gd name="T6" fmla="*/ 42 w 1319"/>
                    <a:gd name="T7" fmla="*/ 3280 h 3280"/>
                    <a:gd name="T8" fmla="*/ 1319 w 1319"/>
                    <a:gd name="T9" fmla="*/ 5 h 3280"/>
                    <a:gd name="T10" fmla="*/ 1296 w 1319"/>
                    <a:gd name="T11" fmla="*/ 0 h 3280"/>
                    <a:gd name="T12" fmla="*/ 1296 w 1319"/>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19" h="3280">
                      <a:moveTo>
                        <a:pt x="1296" y="0"/>
                      </a:moveTo>
                      <a:lnTo>
                        <a:pt x="1278" y="0"/>
                      </a:lnTo>
                      <a:lnTo>
                        <a:pt x="0" y="3280"/>
                      </a:lnTo>
                      <a:lnTo>
                        <a:pt x="42" y="3280"/>
                      </a:lnTo>
                      <a:lnTo>
                        <a:pt x="1319" y="5"/>
                      </a:lnTo>
                      <a:lnTo>
                        <a:pt x="1296" y="0"/>
                      </a:lnTo>
                      <a:lnTo>
                        <a:pt x="129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7" name="Freeform 55">
                  <a:extLst>
                    <a:ext uri="{FF2B5EF4-FFF2-40B4-BE49-F238E27FC236}">
                      <a16:creationId xmlns:a16="http://schemas.microsoft.com/office/drawing/2014/main" id="{631E187B-C776-4931-B063-964DCCA90D22}"/>
                    </a:ext>
                  </a:extLst>
                </p:cNvPr>
                <p:cNvSpPr>
                  <a:spLocks/>
                </p:cNvSpPr>
                <p:nvPr/>
              </p:nvSpPr>
              <p:spPr bwMode="hidden">
                <a:xfrm>
                  <a:off x="3191" y="1039"/>
                  <a:ext cx="402" cy="3280"/>
                </a:xfrm>
                <a:custGeom>
                  <a:avLst/>
                  <a:gdLst>
                    <a:gd name="T0" fmla="*/ 18 w 401"/>
                    <a:gd name="T1" fmla="*/ 0 h 3273"/>
                    <a:gd name="T2" fmla="*/ 0 w 401"/>
                    <a:gd name="T3" fmla="*/ 0 h 3273"/>
                    <a:gd name="T4" fmla="*/ 359 w 401"/>
                    <a:gd name="T5" fmla="*/ 3273 h 3273"/>
                    <a:gd name="T6" fmla="*/ 401 w 401"/>
                    <a:gd name="T7" fmla="*/ 3273 h 3273"/>
                    <a:gd name="T8" fmla="*/ 42 w 401"/>
                    <a:gd name="T9" fmla="*/ 0 h 3273"/>
                    <a:gd name="T10" fmla="*/ 18 w 401"/>
                    <a:gd name="T11" fmla="*/ 0 h 3273"/>
                    <a:gd name="T12" fmla="*/ 18 w 401"/>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401" h="3273">
                      <a:moveTo>
                        <a:pt x="18" y="0"/>
                      </a:moveTo>
                      <a:lnTo>
                        <a:pt x="0" y="0"/>
                      </a:lnTo>
                      <a:lnTo>
                        <a:pt x="359" y="3273"/>
                      </a:lnTo>
                      <a:lnTo>
                        <a:pt x="401" y="3273"/>
                      </a:lnTo>
                      <a:lnTo>
                        <a:pt x="42"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8" name="Freeform 56">
                  <a:extLst>
                    <a:ext uri="{FF2B5EF4-FFF2-40B4-BE49-F238E27FC236}">
                      <a16:creationId xmlns:a16="http://schemas.microsoft.com/office/drawing/2014/main" id="{551AFC47-02E2-40D4-A32D-2AFB391CED18}"/>
                    </a:ext>
                  </a:extLst>
                </p:cNvPr>
                <p:cNvSpPr>
                  <a:spLocks/>
                </p:cNvSpPr>
                <p:nvPr/>
              </p:nvSpPr>
              <p:spPr bwMode="hidden">
                <a:xfrm>
                  <a:off x="3533" y="1039"/>
                  <a:ext cx="677" cy="3280"/>
                </a:xfrm>
                <a:custGeom>
                  <a:avLst/>
                  <a:gdLst>
                    <a:gd name="T0" fmla="*/ 18 w 675"/>
                    <a:gd name="T1" fmla="*/ 0 h 3273"/>
                    <a:gd name="T2" fmla="*/ 0 w 675"/>
                    <a:gd name="T3" fmla="*/ 0 h 3273"/>
                    <a:gd name="T4" fmla="*/ 640 w 675"/>
                    <a:gd name="T5" fmla="*/ 3273 h 3273"/>
                    <a:gd name="T6" fmla="*/ 675 w 675"/>
                    <a:gd name="T7" fmla="*/ 3273 h 3273"/>
                    <a:gd name="T8" fmla="*/ 36 w 675"/>
                    <a:gd name="T9" fmla="*/ 0 h 3273"/>
                    <a:gd name="T10" fmla="*/ 18 w 675"/>
                    <a:gd name="T11" fmla="*/ 0 h 3273"/>
                    <a:gd name="T12" fmla="*/ 18 w 675"/>
                    <a:gd name="T13" fmla="*/ 0 h 3273"/>
                  </a:gdLst>
                  <a:ahLst/>
                  <a:cxnLst>
                    <a:cxn ang="0">
                      <a:pos x="T0" y="T1"/>
                    </a:cxn>
                    <a:cxn ang="0">
                      <a:pos x="T2" y="T3"/>
                    </a:cxn>
                    <a:cxn ang="0">
                      <a:pos x="T4" y="T5"/>
                    </a:cxn>
                    <a:cxn ang="0">
                      <a:pos x="T6" y="T7"/>
                    </a:cxn>
                    <a:cxn ang="0">
                      <a:pos x="T8" y="T9"/>
                    </a:cxn>
                    <a:cxn ang="0">
                      <a:pos x="T10" y="T11"/>
                    </a:cxn>
                    <a:cxn ang="0">
                      <a:pos x="T12" y="T13"/>
                    </a:cxn>
                  </a:cxnLst>
                  <a:rect l="0" t="0" r="r" b="b"/>
                  <a:pathLst>
                    <a:path w="675" h="3273">
                      <a:moveTo>
                        <a:pt x="18" y="0"/>
                      </a:moveTo>
                      <a:lnTo>
                        <a:pt x="0" y="0"/>
                      </a:lnTo>
                      <a:lnTo>
                        <a:pt x="640" y="3273"/>
                      </a:lnTo>
                      <a:lnTo>
                        <a:pt x="675" y="3273"/>
                      </a:lnTo>
                      <a:lnTo>
                        <a:pt x="36" y="0"/>
                      </a:lnTo>
                      <a:lnTo>
                        <a:pt x="18" y="0"/>
                      </a:lnTo>
                      <a:lnTo>
                        <a:pt x="18"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49" name="Freeform 57">
                  <a:extLst>
                    <a:ext uri="{FF2B5EF4-FFF2-40B4-BE49-F238E27FC236}">
                      <a16:creationId xmlns:a16="http://schemas.microsoft.com/office/drawing/2014/main" id="{CC91D0BF-D572-4722-A6D0-4AF6677F7DF6}"/>
                    </a:ext>
                  </a:extLst>
                </p:cNvPr>
                <p:cNvSpPr>
                  <a:spLocks/>
                </p:cNvSpPr>
                <p:nvPr/>
              </p:nvSpPr>
              <p:spPr bwMode="hidden">
                <a:xfrm>
                  <a:off x="3822" y="1039"/>
                  <a:ext cx="1036" cy="3280"/>
                </a:xfrm>
                <a:custGeom>
                  <a:avLst/>
                  <a:gdLst>
                    <a:gd name="T0" fmla="*/ 23 w 1036"/>
                    <a:gd name="T1" fmla="*/ 0 h 3280"/>
                    <a:gd name="T2" fmla="*/ 0 w 1036"/>
                    <a:gd name="T3" fmla="*/ 5 h 3280"/>
                    <a:gd name="T4" fmla="*/ 994 w 1036"/>
                    <a:gd name="T5" fmla="*/ 3280 h 3280"/>
                    <a:gd name="T6" fmla="*/ 1036 w 1036"/>
                    <a:gd name="T7" fmla="*/ 3280 h 3280"/>
                    <a:gd name="T8" fmla="*/ 41 w 1036"/>
                    <a:gd name="T9" fmla="*/ 0 h 3280"/>
                    <a:gd name="T10" fmla="*/ 23 w 1036"/>
                    <a:gd name="T11" fmla="*/ 0 h 3280"/>
                    <a:gd name="T12" fmla="*/ 23 w 1036"/>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036" h="3280">
                      <a:moveTo>
                        <a:pt x="23" y="0"/>
                      </a:moveTo>
                      <a:lnTo>
                        <a:pt x="0" y="5"/>
                      </a:lnTo>
                      <a:lnTo>
                        <a:pt x="994" y="3280"/>
                      </a:lnTo>
                      <a:lnTo>
                        <a:pt x="1036" y="3280"/>
                      </a:lnTo>
                      <a:lnTo>
                        <a:pt x="41" y="0"/>
                      </a:lnTo>
                      <a:lnTo>
                        <a:pt x="23" y="0"/>
                      </a:lnTo>
                      <a:lnTo>
                        <a:pt x="23"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213050" name="Freeform 58">
                  <a:extLst>
                    <a:ext uri="{FF2B5EF4-FFF2-40B4-BE49-F238E27FC236}">
                      <a16:creationId xmlns:a16="http://schemas.microsoft.com/office/drawing/2014/main" id="{0DBB5161-0D0A-4B73-8730-9EAFF226212E}"/>
                    </a:ext>
                  </a:extLst>
                </p:cNvPr>
                <p:cNvSpPr>
                  <a:spLocks/>
                </p:cNvSpPr>
                <p:nvPr/>
              </p:nvSpPr>
              <p:spPr bwMode="hidden">
                <a:xfrm>
                  <a:off x="4137" y="1039"/>
                  <a:ext cx="1327" cy="3280"/>
                </a:xfrm>
                <a:custGeom>
                  <a:avLst/>
                  <a:gdLst>
                    <a:gd name="T0" fmla="*/ 20 w 1327"/>
                    <a:gd name="T1" fmla="*/ 0 h 3280"/>
                    <a:gd name="T2" fmla="*/ 0 w 1327"/>
                    <a:gd name="T3" fmla="*/ 7 h 3280"/>
                    <a:gd name="T4" fmla="*/ 1285 w 1327"/>
                    <a:gd name="T5" fmla="*/ 3280 h 3280"/>
                    <a:gd name="T6" fmla="*/ 1327 w 1327"/>
                    <a:gd name="T7" fmla="*/ 3280 h 3280"/>
                    <a:gd name="T8" fmla="*/ 43 w 1327"/>
                    <a:gd name="T9" fmla="*/ 0 h 3280"/>
                    <a:gd name="T10" fmla="*/ 20 w 1327"/>
                    <a:gd name="T11" fmla="*/ 0 h 3280"/>
                    <a:gd name="T12" fmla="*/ 20 w 1327"/>
                    <a:gd name="T13" fmla="*/ 0 h 3280"/>
                  </a:gdLst>
                  <a:ahLst/>
                  <a:cxnLst>
                    <a:cxn ang="0">
                      <a:pos x="T0" y="T1"/>
                    </a:cxn>
                    <a:cxn ang="0">
                      <a:pos x="T2" y="T3"/>
                    </a:cxn>
                    <a:cxn ang="0">
                      <a:pos x="T4" y="T5"/>
                    </a:cxn>
                    <a:cxn ang="0">
                      <a:pos x="T6" y="T7"/>
                    </a:cxn>
                    <a:cxn ang="0">
                      <a:pos x="T8" y="T9"/>
                    </a:cxn>
                    <a:cxn ang="0">
                      <a:pos x="T10" y="T11"/>
                    </a:cxn>
                    <a:cxn ang="0">
                      <a:pos x="T12" y="T13"/>
                    </a:cxn>
                  </a:cxnLst>
                  <a:rect l="0" t="0" r="r" b="b"/>
                  <a:pathLst>
                    <a:path w="1327" h="3280">
                      <a:moveTo>
                        <a:pt x="20" y="0"/>
                      </a:moveTo>
                      <a:lnTo>
                        <a:pt x="0" y="7"/>
                      </a:lnTo>
                      <a:lnTo>
                        <a:pt x="1285" y="3280"/>
                      </a:lnTo>
                      <a:lnTo>
                        <a:pt x="1327" y="3280"/>
                      </a:lnTo>
                      <a:lnTo>
                        <a:pt x="43" y="0"/>
                      </a:lnTo>
                      <a:lnTo>
                        <a:pt x="20" y="0"/>
                      </a:lnTo>
                      <a:lnTo>
                        <a:pt x="20"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grpSp>
          <p:sp>
            <p:nvSpPr>
              <p:cNvPr id="213051" name="Freeform 59">
                <a:extLst>
                  <a:ext uri="{FF2B5EF4-FFF2-40B4-BE49-F238E27FC236}">
                    <a16:creationId xmlns:a16="http://schemas.microsoft.com/office/drawing/2014/main" id="{572D363F-6E81-431A-82AF-6D0BA762D791}"/>
                  </a:ext>
                </a:extLst>
              </p:cNvPr>
              <p:cNvSpPr>
                <a:spLocks/>
              </p:cNvSpPr>
              <p:nvPr userDrawn="1"/>
            </p:nvSpPr>
            <p:spPr bwMode="hidden">
              <a:xfrm>
                <a:off x="0" y="1039"/>
                <a:ext cx="1254" cy="2632"/>
              </a:xfrm>
              <a:custGeom>
                <a:avLst/>
                <a:gdLst>
                  <a:gd name="T0" fmla="*/ 1236 w 1254"/>
                  <a:gd name="T1" fmla="*/ 0 h 2632"/>
                  <a:gd name="T2" fmla="*/ 1212 w 1254"/>
                  <a:gd name="T3" fmla="*/ 0 h 2632"/>
                  <a:gd name="T4" fmla="*/ 0 w 1254"/>
                  <a:gd name="T5" fmla="*/ 2542 h 2632"/>
                  <a:gd name="T6" fmla="*/ 0 w 1254"/>
                  <a:gd name="T7" fmla="*/ 2632 h 2632"/>
                  <a:gd name="T8" fmla="*/ 1254 w 1254"/>
                  <a:gd name="T9" fmla="*/ 7 h 2632"/>
                  <a:gd name="T10" fmla="*/ 1236 w 1254"/>
                  <a:gd name="T11" fmla="*/ 0 h 2632"/>
                  <a:gd name="T12" fmla="*/ 1236 w 1254"/>
                  <a:gd name="T13" fmla="*/ 0 h 2632"/>
                </a:gdLst>
                <a:ahLst/>
                <a:cxnLst>
                  <a:cxn ang="0">
                    <a:pos x="T0" y="T1"/>
                  </a:cxn>
                  <a:cxn ang="0">
                    <a:pos x="T2" y="T3"/>
                  </a:cxn>
                  <a:cxn ang="0">
                    <a:pos x="T4" y="T5"/>
                  </a:cxn>
                  <a:cxn ang="0">
                    <a:pos x="T6" y="T7"/>
                  </a:cxn>
                  <a:cxn ang="0">
                    <a:pos x="T8" y="T9"/>
                  </a:cxn>
                  <a:cxn ang="0">
                    <a:pos x="T10" y="T11"/>
                  </a:cxn>
                  <a:cxn ang="0">
                    <a:pos x="T12" y="T13"/>
                  </a:cxn>
                </a:cxnLst>
                <a:rect l="0" t="0" r="r" b="b"/>
                <a:pathLst>
                  <a:path w="1254" h="2632">
                    <a:moveTo>
                      <a:pt x="1236" y="0"/>
                    </a:moveTo>
                    <a:lnTo>
                      <a:pt x="1212" y="0"/>
                    </a:lnTo>
                    <a:lnTo>
                      <a:pt x="0" y="2542"/>
                    </a:lnTo>
                    <a:lnTo>
                      <a:pt x="0" y="2632"/>
                    </a:lnTo>
                    <a:lnTo>
                      <a:pt x="1254" y="7"/>
                    </a:lnTo>
                    <a:lnTo>
                      <a:pt x="1236" y="0"/>
                    </a:lnTo>
                    <a:lnTo>
                      <a:pt x="1236"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063" name="Freeform 60">
                <a:extLst>
                  <a:ext uri="{FF2B5EF4-FFF2-40B4-BE49-F238E27FC236}">
                    <a16:creationId xmlns:a16="http://schemas.microsoft.com/office/drawing/2014/main" id="{F33FCD0D-F34A-4B62-B7FB-F21850FD796E}"/>
                  </a:ext>
                </a:extLst>
              </p:cNvPr>
              <p:cNvSpPr>
                <a:spLocks/>
              </p:cNvSpPr>
              <p:nvPr userDrawn="1"/>
            </p:nvSpPr>
            <p:spPr bwMode="hidden">
              <a:xfrm>
                <a:off x="0" y="1039"/>
                <a:ext cx="948" cy="1676"/>
              </a:xfrm>
              <a:custGeom>
                <a:avLst/>
                <a:gdLst>
                  <a:gd name="T0" fmla="*/ 930 w 948"/>
                  <a:gd name="T1" fmla="*/ 0 h 1676"/>
                  <a:gd name="T2" fmla="*/ 906 w 948"/>
                  <a:gd name="T3" fmla="*/ 0 h 1676"/>
                  <a:gd name="T4" fmla="*/ 0 w 948"/>
                  <a:gd name="T5" fmla="*/ 1593 h 1676"/>
                  <a:gd name="T6" fmla="*/ 0 w 948"/>
                  <a:gd name="T7" fmla="*/ 1676 h 1676"/>
                  <a:gd name="T8" fmla="*/ 948 w 948"/>
                  <a:gd name="T9" fmla="*/ 5 h 1676"/>
                  <a:gd name="T10" fmla="*/ 930 w 948"/>
                  <a:gd name="T11" fmla="*/ 0 h 1676"/>
                  <a:gd name="T12" fmla="*/ 930 w 948"/>
                  <a:gd name="T13" fmla="*/ 0 h 16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48" h="1676">
                    <a:moveTo>
                      <a:pt x="930" y="0"/>
                    </a:moveTo>
                    <a:lnTo>
                      <a:pt x="906" y="0"/>
                    </a:lnTo>
                    <a:lnTo>
                      <a:pt x="0" y="1593"/>
                    </a:lnTo>
                    <a:lnTo>
                      <a:pt x="0" y="1676"/>
                    </a:lnTo>
                    <a:lnTo>
                      <a:pt x="948" y="5"/>
                    </a:lnTo>
                    <a:lnTo>
                      <a:pt x="930" y="0"/>
                    </a:lnTo>
                    <a:close/>
                  </a:path>
                </a:pathLst>
              </a:custGeom>
              <a:solidFill>
                <a:schemeClr val="accent2"/>
              </a:solidFill>
              <a:ln>
                <a:noFill/>
              </a:ln>
              <a:extLst>
                <a:ext uri="{91240B29-F687-4F45-9708-019B960494DF}">
                  <a14:hiddenLine xmlns:a14="http://schemas.microsoft.com/office/drawing/2010/main" w="9525">
                    <a:solidFill>
                      <a:schemeClr val="accent2"/>
                    </a:solidFill>
                    <a:round/>
                    <a:headEnd/>
                    <a:tailEnd/>
                  </a14:hiddenLine>
                </a:ext>
              </a:extLst>
            </p:spPr>
            <p:txBody>
              <a:bodyPr/>
              <a:lstStyle/>
              <a:p>
                <a:endParaRPr lang="fr-FR"/>
              </a:p>
            </p:txBody>
          </p:sp>
          <p:sp>
            <p:nvSpPr>
              <p:cNvPr id="1064" name="Freeform 61">
                <a:extLst>
                  <a:ext uri="{FF2B5EF4-FFF2-40B4-BE49-F238E27FC236}">
                    <a16:creationId xmlns:a16="http://schemas.microsoft.com/office/drawing/2014/main" id="{B1BEF275-245B-4C60-9715-16DEE097B324}"/>
                  </a:ext>
                </a:extLst>
              </p:cNvPr>
              <p:cNvSpPr>
                <a:spLocks/>
              </p:cNvSpPr>
              <p:nvPr userDrawn="1"/>
            </p:nvSpPr>
            <p:spPr bwMode="hidden">
              <a:xfrm>
                <a:off x="0" y="1039"/>
                <a:ext cx="629" cy="937"/>
              </a:xfrm>
              <a:custGeom>
                <a:avLst/>
                <a:gdLst>
                  <a:gd name="T0" fmla="*/ 606 w 629"/>
                  <a:gd name="T1" fmla="*/ 0 h 937"/>
                  <a:gd name="T2" fmla="*/ 582 w 629"/>
                  <a:gd name="T3" fmla="*/ 0 h 937"/>
                  <a:gd name="T4" fmla="*/ 0 w 629"/>
                  <a:gd name="T5" fmla="*/ 871 h 937"/>
                  <a:gd name="T6" fmla="*/ 0 w 629"/>
                  <a:gd name="T7" fmla="*/ 937 h 937"/>
                  <a:gd name="T8" fmla="*/ 629 w 629"/>
                  <a:gd name="T9" fmla="*/ 4 h 937"/>
                  <a:gd name="T10" fmla="*/ 606 w 629"/>
                  <a:gd name="T11" fmla="*/ 0 h 937"/>
                  <a:gd name="T12" fmla="*/ 606 w 629"/>
                  <a:gd name="T13" fmla="*/ 0 h 9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9" h="937">
                    <a:moveTo>
                      <a:pt x="606" y="0"/>
                    </a:moveTo>
                    <a:lnTo>
                      <a:pt x="582" y="0"/>
                    </a:lnTo>
                    <a:lnTo>
                      <a:pt x="0" y="871"/>
                    </a:lnTo>
                    <a:lnTo>
                      <a:pt x="0" y="937"/>
                    </a:lnTo>
                    <a:lnTo>
                      <a:pt x="629" y="4"/>
                    </a:lnTo>
                    <a:lnTo>
                      <a:pt x="606" y="0"/>
                    </a:lnTo>
                    <a:close/>
                  </a:path>
                </a:pathLst>
              </a:custGeom>
              <a:solidFill>
                <a:schemeClr val="accent2"/>
              </a:solidFill>
              <a:ln>
                <a:noFill/>
              </a:ln>
              <a:extLst>
                <a:ext uri="{91240B29-F687-4F45-9708-019B960494DF}">
                  <a14:hiddenLine xmlns:a14="http://schemas.microsoft.com/office/drawing/2010/main" w="9525">
                    <a:solidFill>
                      <a:schemeClr val="accent2"/>
                    </a:solidFill>
                    <a:round/>
                    <a:headEnd/>
                    <a:tailEnd/>
                  </a14:hiddenLine>
                </a:ext>
              </a:extLst>
            </p:spPr>
            <p:txBody>
              <a:bodyPr/>
              <a:lstStyle/>
              <a:p>
                <a:endParaRPr lang="fr-FR"/>
              </a:p>
            </p:txBody>
          </p:sp>
          <p:sp>
            <p:nvSpPr>
              <p:cNvPr id="1065" name="Freeform 62">
                <a:extLst>
                  <a:ext uri="{FF2B5EF4-FFF2-40B4-BE49-F238E27FC236}">
                    <a16:creationId xmlns:a16="http://schemas.microsoft.com/office/drawing/2014/main" id="{949C37EA-D9FA-4A77-A39B-2256BD001CCB}"/>
                  </a:ext>
                </a:extLst>
              </p:cNvPr>
              <p:cNvSpPr>
                <a:spLocks/>
              </p:cNvSpPr>
              <p:nvPr userDrawn="1"/>
            </p:nvSpPr>
            <p:spPr bwMode="hidden">
              <a:xfrm>
                <a:off x="0" y="1039"/>
                <a:ext cx="305" cy="427"/>
              </a:xfrm>
              <a:custGeom>
                <a:avLst/>
                <a:gdLst>
                  <a:gd name="T0" fmla="*/ 282 w 305"/>
                  <a:gd name="T1" fmla="*/ 0 h 427"/>
                  <a:gd name="T2" fmla="*/ 252 w 305"/>
                  <a:gd name="T3" fmla="*/ 0 h 427"/>
                  <a:gd name="T4" fmla="*/ 0 w 305"/>
                  <a:gd name="T5" fmla="*/ 361 h 427"/>
                  <a:gd name="T6" fmla="*/ 0 w 305"/>
                  <a:gd name="T7" fmla="*/ 427 h 427"/>
                  <a:gd name="T8" fmla="*/ 305 w 305"/>
                  <a:gd name="T9" fmla="*/ 5 h 427"/>
                  <a:gd name="T10" fmla="*/ 282 w 305"/>
                  <a:gd name="T11" fmla="*/ 0 h 427"/>
                  <a:gd name="T12" fmla="*/ 282 w 305"/>
                  <a:gd name="T13" fmla="*/ 0 h 4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5" h="427">
                    <a:moveTo>
                      <a:pt x="282" y="0"/>
                    </a:moveTo>
                    <a:lnTo>
                      <a:pt x="252" y="0"/>
                    </a:lnTo>
                    <a:lnTo>
                      <a:pt x="0" y="361"/>
                    </a:lnTo>
                    <a:lnTo>
                      <a:pt x="0" y="427"/>
                    </a:lnTo>
                    <a:lnTo>
                      <a:pt x="305" y="5"/>
                    </a:lnTo>
                    <a:lnTo>
                      <a:pt x="282" y="0"/>
                    </a:lnTo>
                    <a:close/>
                  </a:path>
                </a:pathLst>
              </a:custGeom>
              <a:solidFill>
                <a:schemeClr val="accent2"/>
              </a:solidFill>
              <a:ln>
                <a:noFill/>
              </a:ln>
              <a:extLst>
                <a:ext uri="{91240B29-F687-4F45-9708-019B960494DF}">
                  <a14:hiddenLine xmlns:a14="http://schemas.microsoft.com/office/drawing/2010/main" w="9525">
                    <a:solidFill>
                      <a:schemeClr val="accent2"/>
                    </a:solidFill>
                    <a:round/>
                    <a:headEnd/>
                    <a:tailEnd/>
                  </a14:hiddenLine>
                </a:ext>
              </a:extLst>
            </p:spPr>
            <p:txBody>
              <a:bodyPr/>
              <a:lstStyle/>
              <a:p>
                <a:endParaRPr lang="fr-FR"/>
              </a:p>
            </p:txBody>
          </p:sp>
          <p:sp>
            <p:nvSpPr>
              <p:cNvPr id="213055" name="Freeform 63">
                <a:extLst>
                  <a:ext uri="{FF2B5EF4-FFF2-40B4-BE49-F238E27FC236}">
                    <a16:creationId xmlns:a16="http://schemas.microsoft.com/office/drawing/2014/main" id="{0412F331-FE98-4815-9B5E-2C9A8760CDDC}"/>
                  </a:ext>
                </a:extLst>
              </p:cNvPr>
              <p:cNvSpPr>
                <a:spLocks/>
              </p:cNvSpPr>
              <p:nvPr userDrawn="1"/>
            </p:nvSpPr>
            <p:spPr bwMode="hidden">
              <a:xfrm>
                <a:off x="4481" y="1039"/>
                <a:ext cx="1277" cy="2686"/>
              </a:xfrm>
              <a:custGeom>
                <a:avLst/>
                <a:gdLst>
                  <a:gd name="T0" fmla="*/ 41 w 1277"/>
                  <a:gd name="T1" fmla="*/ 0 h 2686"/>
                  <a:gd name="T2" fmla="*/ 17 w 1277"/>
                  <a:gd name="T3" fmla="*/ 0 h 2686"/>
                  <a:gd name="T4" fmla="*/ 0 w 1277"/>
                  <a:gd name="T5" fmla="*/ 4 h 2686"/>
                  <a:gd name="T6" fmla="*/ 1277 w 1277"/>
                  <a:gd name="T7" fmla="*/ 2686 h 2686"/>
                  <a:gd name="T8" fmla="*/ 1277 w 1277"/>
                  <a:gd name="T9" fmla="*/ 2596 h 2686"/>
                  <a:gd name="T10" fmla="*/ 41 w 1277"/>
                  <a:gd name="T11" fmla="*/ 0 h 2686"/>
                  <a:gd name="T12" fmla="*/ 41 w 1277"/>
                  <a:gd name="T13" fmla="*/ 0 h 2686"/>
                </a:gdLst>
                <a:ahLst/>
                <a:cxnLst>
                  <a:cxn ang="0">
                    <a:pos x="T0" y="T1"/>
                  </a:cxn>
                  <a:cxn ang="0">
                    <a:pos x="T2" y="T3"/>
                  </a:cxn>
                  <a:cxn ang="0">
                    <a:pos x="T4" y="T5"/>
                  </a:cxn>
                  <a:cxn ang="0">
                    <a:pos x="T6" y="T7"/>
                  </a:cxn>
                  <a:cxn ang="0">
                    <a:pos x="T8" y="T9"/>
                  </a:cxn>
                  <a:cxn ang="0">
                    <a:pos x="T10" y="T11"/>
                  </a:cxn>
                  <a:cxn ang="0">
                    <a:pos x="T12" y="T13"/>
                  </a:cxn>
                </a:cxnLst>
                <a:rect l="0" t="0" r="r" b="b"/>
                <a:pathLst>
                  <a:path w="1277" h="2686">
                    <a:moveTo>
                      <a:pt x="41" y="0"/>
                    </a:moveTo>
                    <a:lnTo>
                      <a:pt x="17" y="0"/>
                    </a:lnTo>
                    <a:lnTo>
                      <a:pt x="0" y="4"/>
                    </a:lnTo>
                    <a:lnTo>
                      <a:pt x="1277" y="2686"/>
                    </a:lnTo>
                    <a:lnTo>
                      <a:pt x="1277" y="2596"/>
                    </a:lnTo>
                    <a:lnTo>
                      <a:pt x="41" y="0"/>
                    </a:lnTo>
                    <a:lnTo>
                      <a:pt x="41" y="0"/>
                    </a:lnTo>
                    <a:close/>
                  </a:path>
                </a:pathLst>
              </a:custGeom>
              <a:gradFill rotWithShape="0">
                <a:gsLst>
                  <a:gs pos="0">
                    <a:schemeClr val="bg2">
                      <a:gamma/>
                      <a:shade val="69804"/>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hangingPunct="1">
                  <a:defRPr/>
                </a:pPr>
                <a:endParaRPr lang="en-US"/>
              </a:p>
            </p:txBody>
          </p:sp>
          <p:sp>
            <p:nvSpPr>
              <p:cNvPr id="1067" name="Freeform 64">
                <a:extLst>
                  <a:ext uri="{FF2B5EF4-FFF2-40B4-BE49-F238E27FC236}">
                    <a16:creationId xmlns:a16="http://schemas.microsoft.com/office/drawing/2014/main" id="{085090D4-B02A-46D7-A021-A4A4194A58AC}"/>
                  </a:ext>
                </a:extLst>
              </p:cNvPr>
              <p:cNvSpPr>
                <a:spLocks/>
              </p:cNvSpPr>
              <p:nvPr userDrawn="1"/>
            </p:nvSpPr>
            <p:spPr bwMode="hidden">
              <a:xfrm>
                <a:off x="4770" y="1039"/>
                <a:ext cx="988" cy="1730"/>
              </a:xfrm>
              <a:custGeom>
                <a:avLst/>
                <a:gdLst>
                  <a:gd name="T0" fmla="*/ 16 w 988"/>
                  <a:gd name="T1" fmla="*/ 0 h 1730"/>
                  <a:gd name="T2" fmla="*/ 0 w 988"/>
                  <a:gd name="T3" fmla="*/ 7 h 1730"/>
                  <a:gd name="T4" fmla="*/ 988 w 988"/>
                  <a:gd name="T5" fmla="*/ 1730 h 1730"/>
                  <a:gd name="T6" fmla="*/ 988 w 988"/>
                  <a:gd name="T7" fmla="*/ 1653 h 1730"/>
                  <a:gd name="T8" fmla="*/ 40 w 988"/>
                  <a:gd name="T9" fmla="*/ 0 h 1730"/>
                  <a:gd name="T10" fmla="*/ 16 w 988"/>
                  <a:gd name="T11" fmla="*/ 0 h 1730"/>
                  <a:gd name="T12" fmla="*/ 16 w 988"/>
                  <a:gd name="T13" fmla="*/ 0 h 17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88" h="1730">
                    <a:moveTo>
                      <a:pt x="16" y="0"/>
                    </a:moveTo>
                    <a:lnTo>
                      <a:pt x="0" y="7"/>
                    </a:lnTo>
                    <a:lnTo>
                      <a:pt x="988" y="1730"/>
                    </a:lnTo>
                    <a:lnTo>
                      <a:pt x="988" y="1653"/>
                    </a:lnTo>
                    <a:lnTo>
                      <a:pt x="40" y="0"/>
                    </a:lnTo>
                    <a:lnTo>
                      <a:pt x="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1068" name="Freeform 65">
                <a:extLst>
                  <a:ext uri="{FF2B5EF4-FFF2-40B4-BE49-F238E27FC236}">
                    <a16:creationId xmlns:a16="http://schemas.microsoft.com/office/drawing/2014/main" id="{C798F5C5-374F-4278-B27F-3B4FF041ECB2}"/>
                  </a:ext>
                </a:extLst>
              </p:cNvPr>
              <p:cNvSpPr>
                <a:spLocks/>
              </p:cNvSpPr>
              <p:nvPr userDrawn="1"/>
            </p:nvSpPr>
            <p:spPr bwMode="hidden">
              <a:xfrm>
                <a:off x="5088" y="1039"/>
                <a:ext cx="670" cy="997"/>
              </a:xfrm>
              <a:custGeom>
                <a:avLst/>
                <a:gdLst>
                  <a:gd name="T0" fmla="*/ 22 w 670"/>
                  <a:gd name="T1" fmla="*/ 0 h 997"/>
                  <a:gd name="T2" fmla="*/ 0 w 670"/>
                  <a:gd name="T3" fmla="*/ 4 h 997"/>
                  <a:gd name="T4" fmla="*/ 670 w 670"/>
                  <a:gd name="T5" fmla="*/ 997 h 997"/>
                  <a:gd name="T6" fmla="*/ 670 w 670"/>
                  <a:gd name="T7" fmla="*/ 925 h 997"/>
                  <a:gd name="T8" fmla="*/ 46 w 670"/>
                  <a:gd name="T9" fmla="*/ 0 h 997"/>
                  <a:gd name="T10" fmla="*/ 22 w 670"/>
                  <a:gd name="T11" fmla="*/ 0 h 997"/>
                  <a:gd name="T12" fmla="*/ 22 w 670"/>
                  <a:gd name="T13" fmla="*/ 0 h 99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70" h="997">
                    <a:moveTo>
                      <a:pt x="22" y="0"/>
                    </a:moveTo>
                    <a:lnTo>
                      <a:pt x="0" y="4"/>
                    </a:lnTo>
                    <a:lnTo>
                      <a:pt x="670" y="997"/>
                    </a:lnTo>
                    <a:lnTo>
                      <a:pt x="670" y="925"/>
                    </a:lnTo>
                    <a:lnTo>
                      <a:pt x="46"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1069" name="Freeform 66">
                <a:extLst>
                  <a:ext uri="{FF2B5EF4-FFF2-40B4-BE49-F238E27FC236}">
                    <a16:creationId xmlns:a16="http://schemas.microsoft.com/office/drawing/2014/main" id="{1400C16F-E210-4966-9EA0-0F4E472E1B39}"/>
                  </a:ext>
                </a:extLst>
              </p:cNvPr>
              <p:cNvSpPr>
                <a:spLocks/>
              </p:cNvSpPr>
              <p:nvPr userDrawn="1"/>
            </p:nvSpPr>
            <p:spPr bwMode="hidden">
              <a:xfrm>
                <a:off x="5412" y="1039"/>
                <a:ext cx="346" cy="487"/>
              </a:xfrm>
              <a:custGeom>
                <a:avLst/>
                <a:gdLst>
                  <a:gd name="T0" fmla="*/ 22 w 346"/>
                  <a:gd name="T1" fmla="*/ 0 h 487"/>
                  <a:gd name="T2" fmla="*/ 0 w 346"/>
                  <a:gd name="T3" fmla="*/ 7 h 487"/>
                  <a:gd name="T4" fmla="*/ 346 w 346"/>
                  <a:gd name="T5" fmla="*/ 487 h 487"/>
                  <a:gd name="T6" fmla="*/ 346 w 346"/>
                  <a:gd name="T7" fmla="*/ 415 h 487"/>
                  <a:gd name="T8" fmla="*/ 46 w 346"/>
                  <a:gd name="T9" fmla="*/ 0 h 487"/>
                  <a:gd name="T10" fmla="*/ 22 w 346"/>
                  <a:gd name="T11" fmla="*/ 0 h 487"/>
                  <a:gd name="T12" fmla="*/ 22 w 346"/>
                  <a:gd name="T13" fmla="*/ 0 h 4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6" h="487">
                    <a:moveTo>
                      <a:pt x="22" y="0"/>
                    </a:moveTo>
                    <a:lnTo>
                      <a:pt x="0" y="7"/>
                    </a:lnTo>
                    <a:lnTo>
                      <a:pt x="346" y="487"/>
                    </a:lnTo>
                    <a:lnTo>
                      <a:pt x="346" y="415"/>
                    </a:lnTo>
                    <a:lnTo>
                      <a:pt x="46" y="0"/>
                    </a:lnTo>
                    <a:lnTo>
                      <a:pt x="2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
        <p:nvSpPr>
          <p:cNvPr id="213059" name="Rectangle 67">
            <a:extLst>
              <a:ext uri="{FF2B5EF4-FFF2-40B4-BE49-F238E27FC236}">
                <a16:creationId xmlns:a16="http://schemas.microsoft.com/office/drawing/2014/main" id="{D14FDB31-B5BE-48D7-919D-8C27B4AE6242}"/>
              </a:ext>
            </a:extLst>
          </p:cNvPr>
          <p:cNvSpPr>
            <a:spLocks noGrp="1" noChangeArrowheads="1"/>
          </p:cNvSpPr>
          <p:nvPr>
            <p:ph type="title"/>
          </p:nvPr>
        </p:nvSpPr>
        <p:spPr bwMode="auto">
          <a:xfrm>
            <a:off x="455613" y="273050"/>
            <a:ext cx="8226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GB" altLang="en-US"/>
              <a:t>Click to edit Master title style</a:t>
            </a:r>
          </a:p>
        </p:txBody>
      </p:sp>
      <p:sp>
        <p:nvSpPr>
          <p:cNvPr id="213060" name="Rectangle 68">
            <a:extLst>
              <a:ext uri="{FF2B5EF4-FFF2-40B4-BE49-F238E27FC236}">
                <a16:creationId xmlns:a16="http://schemas.microsoft.com/office/drawing/2014/main" id="{DB38C219-880E-4E8A-9058-E6E63A11B317}"/>
              </a:ext>
            </a:extLst>
          </p:cNvPr>
          <p:cNvSpPr>
            <a:spLocks noGrp="1" noChangeArrowheads="1"/>
          </p:cNvSpPr>
          <p:nvPr>
            <p:ph type="dt" sz="half" idx="2"/>
          </p:nvPr>
        </p:nvSpPr>
        <p:spPr bwMode="auto">
          <a:xfrm>
            <a:off x="455613" y="6242050"/>
            <a:ext cx="213042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fld id="{F7BE9DAF-55E4-44AF-A0A2-9EF2D3282391}" type="datetime1">
              <a:rPr lang="en-GB" altLang="en-US"/>
              <a:pPr>
                <a:defRPr/>
              </a:pPr>
              <a:t>21/07/2026</a:t>
            </a:fld>
            <a:endParaRPr lang="en-GB" altLang="en-US"/>
          </a:p>
        </p:txBody>
      </p:sp>
      <p:sp>
        <p:nvSpPr>
          <p:cNvPr id="213061" name="Rectangle 69">
            <a:extLst>
              <a:ext uri="{FF2B5EF4-FFF2-40B4-BE49-F238E27FC236}">
                <a16:creationId xmlns:a16="http://schemas.microsoft.com/office/drawing/2014/main" id="{E19C2467-B3B2-4D1A-9A95-C07CD4DE8CA6}"/>
              </a:ext>
            </a:extLst>
          </p:cNvPr>
          <p:cNvSpPr>
            <a:spLocks noGrp="1" noChangeArrowheads="1"/>
          </p:cNvSpPr>
          <p:nvPr>
            <p:ph type="ftr" sz="quarter" idx="3"/>
          </p:nvPr>
        </p:nvSpPr>
        <p:spPr bwMode="auto">
          <a:xfrm>
            <a:off x="3124200" y="6242050"/>
            <a:ext cx="2895600"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00000"/>
                  </a:outerShdw>
                </a:effectLst>
              </a:defRPr>
            </a:lvl1pPr>
          </a:lstStyle>
          <a:p>
            <a:pPr>
              <a:defRPr/>
            </a:pPr>
            <a:endParaRPr lang="en-GB" altLang="en-US"/>
          </a:p>
        </p:txBody>
      </p:sp>
      <p:sp>
        <p:nvSpPr>
          <p:cNvPr id="213062" name="Rectangle 70">
            <a:extLst>
              <a:ext uri="{FF2B5EF4-FFF2-40B4-BE49-F238E27FC236}">
                <a16:creationId xmlns:a16="http://schemas.microsoft.com/office/drawing/2014/main" id="{A06EF05E-663B-42F4-9B93-02F53B9C4A1B}"/>
              </a:ext>
            </a:extLst>
          </p:cNvPr>
          <p:cNvSpPr>
            <a:spLocks noGrp="1" noChangeArrowheads="1"/>
          </p:cNvSpPr>
          <p:nvPr>
            <p:ph type="sldNum" sz="quarter" idx="4"/>
          </p:nvPr>
        </p:nvSpPr>
        <p:spPr bwMode="auto">
          <a:xfrm>
            <a:off x="6553200" y="6242050"/>
            <a:ext cx="2130425"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A0CFEC6B-523E-4A74-9A98-FE9E5B8A873C}" type="slidenum">
              <a:rPr lang="en-GB" altLang="en-US"/>
              <a:pPr>
                <a:defRPr/>
              </a:pPr>
              <a:t>‹#›</a:t>
            </a:fld>
            <a:endParaRPr lang="en-GB" altLang="en-US"/>
          </a:p>
        </p:txBody>
      </p:sp>
      <p:sp>
        <p:nvSpPr>
          <p:cNvPr id="213063" name="Rectangle 71">
            <a:extLst>
              <a:ext uri="{FF2B5EF4-FFF2-40B4-BE49-F238E27FC236}">
                <a16:creationId xmlns:a16="http://schemas.microsoft.com/office/drawing/2014/main" id="{0D981B42-DD6C-4080-8BC4-FF1458215597}"/>
              </a:ext>
            </a:extLst>
          </p:cNvPr>
          <p:cNvSpPr>
            <a:spLocks noGrp="1" noChangeArrowheads="1"/>
          </p:cNvSpPr>
          <p:nvPr>
            <p:ph type="body" idx="1"/>
          </p:nvPr>
        </p:nvSpPr>
        <p:spPr bwMode="auto">
          <a:xfrm>
            <a:off x="455613" y="1598613"/>
            <a:ext cx="8226425" cy="4497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dk2" tx1="lt1" bg2="dk1" tx2="lt2" accent1="accent1" accent2="accent2" accent3="accent3" accent4="accent4" accent5="accent5" accent6="accent6" hlink="hlink" folHlink="folHlink"/>
  <p:sldLayoutIdLst>
    <p:sldLayoutId id="2147483727"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Lst>
  <p:hf hdr="0" ftr="0" dt="0"/>
  <p:txStyles>
    <p:titleStyle>
      <a:lvl1pPr algn="ctr"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tx2"/>
        </a:buClr>
        <a:buSzPct val="115000"/>
        <a:buFont typeface="Wingdings" panose="05000000000000000000" pitchFamily="2" charset="2"/>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tx2"/>
        </a:buClr>
        <a:buSzPct val="115000"/>
        <a:buFont typeface="Wingdings" panose="05000000000000000000" pitchFamily="2" charset="2"/>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Wingdings" panose="05000000000000000000" pitchFamily="2" charset="2"/>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tx2"/>
        </a:buClr>
        <a:buSzPct val="115000"/>
        <a:buFont typeface="Wingdings" panose="05000000000000000000" pitchFamily="2" charset="2"/>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development-finance.or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chart" Target="../charts/chart4.xml"/><Relationship Id="rId4" Type="http://schemas.openxmlformats.org/officeDocument/2006/relationships/chart" Target="../charts/chart3.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C4702-57DC-9EEB-F156-C655B208D114}"/>
              </a:ext>
            </a:extLst>
          </p:cNvPr>
          <p:cNvSpPr>
            <a:spLocks noGrp="1"/>
          </p:cNvSpPr>
          <p:nvPr>
            <p:ph type="ctrTitle" sz="quarter"/>
          </p:nvPr>
        </p:nvSpPr>
        <p:spPr>
          <a:xfrm>
            <a:off x="107504" y="1920875"/>
            <a:ext cx="9036496" cy="1736725"/>
          </a:xfrm>
        </p:spPr>
        <p:txBody>
          <a:bodyPr/>
          <a:lstStyle/>
          <a:p>
            <a:r>
              <a:rPr lang="en-GB" sz="4000" noProof="0" dirty="0"/>
              <a:t>TURNING DEBT INTO HOPE: </a:t>
            </a:r>
            <a:br>
              <a:rPr lang="en-GB" sz="4000" noProof="0" dirty="0"/>
            </a:br>
            <a:r>
              <a:rPr lang="en-GB" sz="4000" noProof="0" dirty="0"/>
              <a:t>ACTION TO END THE CLIMATE AND INEQUALITY EMERGENCIES</a:t>
            </a:r>
          </a:p>
        </p:txBody>
      </p:sp>
      <p:sp>
        <p:nvSpPr>
          <p:cNvPr id="3" name="Subtitle 2">
            <a:extLst>
              <a:ext uri="{FF2B5EF4-FFF2-40B4-BE49-F238E27FC236}">
                <a16:creationId xmlns:a16="http://schemas.microsoft.com/office/drawing/2014/main" id="{EA017E59-EABD-CE7A-2ED2-6A8E5761F54D}"/>
              </a:ext>
            </a:extLst>
          </p:cNvPr>
          <p:cNvSpPr>
            <a:spLocks noGrp="1"/>
          </p:cNvSpPr>
          <p:nvPr>
            <p:ph type="subTitle" sz="quarter" idx="1"/>
          </p:nvPr>
        </p:nvSpPr>
        <p:spPr>
          <a:xfrm>
            <a:off x="-1332656" y="4100163"/>
            <a:ext cx="5247736" cy="1752600"/>
          </a:xfrm>
        </p:spPr>
        <p:txBody>
          <a:bodyPr/>
          <a:lstStyle/>
          <a:p>
            <a:r>
              <a:rPr lang="en-GB" sz="2400" noProof="0" dirty="0"/>
              <a:t>Matthew Martin</a:t>
            </a:r>
          </a:p>
        </p:txBody>
      </p:sp>
      <p:sp>
        <p:nvSpPr>
          <p:cNvPr id="4" name="Slide Number Placeholder 3">
            <a:extLst>
              <a:ext uri="{FF2B5EF4-FFF2-40B4-BE49-F238E27FC236}">
                <a16:creationId xmlns:a16="http://schemas.microsoft.com/office/drawing/2014/main" id="{B275293B-FAE7-17F0-1437-478D164EE2C8}"/>
              </a:ext>
            </a:extLst>
          </p:cNvPr>
          <p:cNvSpPr>
            <a:spLocks noGrp="1"/>
          </p:cNvSpPr>
          <p:nvPr>
            <p:ph type="sldNum" sz="quarter" idx="12"/>
          </p:nvPr>
        </p:nvSpPr>
        <p:spPr/>
        <p:txBody>
          <a:bodyPr/>
          <a:lstStyle/>
          <a:p>
            <a:pPr>
              <a:defRPr/>
            </a:pPr>
            <a:fld id="{B1F96C9A-A63D-4EA1-A38D-1BC75DC2BFB8}" type="slidenum">
              <a:rPr lang="en-GB" noProof="0" smtClean="0"/>
              <a:pPr>
                <a:defRPr/>
              </a:pPr>
              <a:t>1</a:t>
            </a:fld>
            <a:endParaRPr lang="en-GB" noProof="0" dirty="0"/>
          </a:p>
        </p:txBody>
      </p:sp>
      <p:sp>
        <p:nvSpPr>
          <p:cNvPr id="6" name="TextBox 5">
            <a:extLst>
              <a:ext uri="{FF2B5EF4-FFF2-40B4-BE49-F238E27FC236}">
                <a16:creationId xmlns:a16="http://schemas.microsoft.com/office/drawing/2014/main" id="{E44081F7-D622-E02D-20B0-9A1090296D99}"/>
              </a:ext>
            </a:extLst>
          </p:cNvPr>
          <p:cNvSpPr txBox="1"/>
          <p:nvPr/>
        </p:nvSpPr>
        <p:spPr>
          <a:xfrm>
            <a:off x="-131606" y="4545473"/>
            <a:ext cx="9065148" cy="923330"/>
          </a:xfrm>
          <a:prstGeom prst="rect">
            <a:avLst/>
          </a:prstGeom>
          <a:noFill/>
        </p:spPr>
        <p:txBody>
          <a:bodyPr wrap="square">
            <a:spAutoFit/>
          </a:bodyPr>
          <a:lstStyle/>
          <a:p>
            <a:pPr lvl="1"/>
            <a:r>
              <a:rPr lang="en-GB" noProof="0" dirty="0"/>
              <a:t>Executive Director, </a:t>
            </a:r>
          </a:p>
          <a:p>
            <a:pPr lvl="1"/>
            <a:r>
              <a:rPr lang="en-GB" noProof="0" dirty="0"/>
              <a:t>Development Finance International</a:t>
            </a:r>
          </a:p>
          <a:p>
            <a:pPr lvl="1"/>
            <a:r>
              <a:rPr lang="en-GB" dirty="0">
                <a:hlinkClick r:id="rId3"/>
              </a:rPr>
              <a:t>www.development-finance.org</a:t>
            </a:r>
            <a:r>
              <a:rPr lang="en-GB" dirty="0"/>
              <a:t> </a:t>
            </a:r>
            <a:endParaRPr lang="en-GB" noProof="0" dirty="0"/>
          </a:p>
        </p:txBody>
      </p:sp>
      <p:sp>
        <p:nvSpPr>
          <p:cNvPr id="7" name="Subtitle 2">
            <a:extLst>
              <a:ext uri="{FF2B5EF4-FFF2-40B4-BE49-F238E27FC236}">
                <a16:creationId xmlns:a16="http://schemas.microsoft.com/office/drawing/2014/main" id="{99012F18-42A0-E503-8A87-D53EC55438B7}"/>
              </a:ext>
            </a:extLst>
          </p:cNvPr>
          <p:cNvSpPr txBox="1">
            <a:spLocks/>
          </p:cNvSpPr>
          <p:nvPr/>
        </p:nvSpPr>
        <p:spPr bwMode="auto">
          <a:xfrm>
            <a:off x="4716016" y="4120249"/>
            <a:ext cx="4427984"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Clr>
                <a:schemeClr val="tx2"/>
              </a:buClr>
              <a:buSzPct val="115000"/>
              <a:buFont typeface="Wingdings" panose="05000000000000000000" pitchFamily="2" charset="2"/>
              <a:buNone/>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tx2"/>
              </a:buClr>
              <a:buSzPct val="115000"/>
              <a:buFont typeface="Wingdings" panose="05000000000000000000" pitchFamily="2" charset="2"/>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Wingdings" panose="05000000000000000000" pitchFamily="2" charset="2"/>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tx2"/>
              </a:buClr>
              <a:buSzPct val="115000"/>
              <a:buFont typeface="Wingdings" panose="05000000000000000000" pitchFamily="2" charset="2"/>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GB" sz="2000" dirty="0"/>
              <a:t>Act Church of Sweden Seminars</a:t>
            </a:r>
            <a:endParaRPr lang="en-GB" sz="2000" noProof="0" dirty="0"/>
          </a:p>
          <a:p>
            <a:pPr algn="r"/>
            <a:r>
              <a:rPr lang="en-GB" sz="2000" noProof="0" dirty="0"/>
              <a:t>Uppsala/Stockholm</a:t>
            </a:r>
          </a:p>
          <a:p>
            <a:pPr algn="r"/>
            <a:r>
              <a:rPr lang="en-GB" sz="2000" dirty="0"/>
              <a:t>June 2026</a:t>
            </a:r>
            <a:endParaRPr lang="en-GB" sz="2000" noProof="0" dirty="0"/>
          </a:p>
        </p:txBody>
      </p:sp>
      <p:pic>
        <p:nvPicPr>
          <p:cNvPr id="8" name="Picture 7" descr="A blue and white logo&#10;&#10;Description automatically generated">
            <a:extLst>
              <a:ext uri="{FF2B5EF4-FFF2-40B4-BE49-F238E27FC236}">
                <a16:creationId xmlns:a16="http://schemas.microsoft.com/office/drawing/2014/main" id="{6BFE6E95-4627-15AB-4350-DFEE124ECE1D}"/>
              </a:ext>
            </a:extLst>
          </p:cNvPr>
          <p:cNvPicPr>
            <a:picLocks noChangeAspect="1"/>
          </p:cNvPicPr>
          <p:nvPr/>
        </p:nvPicPr>
        <p:blipFill>
          <a:blip r:embed="rId4"/>
          <a:stretch>
            <a:fillRect/>
          </a:stretch>
        </p:blipFill>
        <p:spPr>
          <a:xfrm>
            <a:off x="3699056" y="541885"/>
            <a:ext cx="869769" cy="775740"/>
          </a:xfrm>
          <a:prstGeom prst="rect">
            <a:avLst/>
          </a:prstGeom>
        </p:spPr>
      </p:pic>
    </p:spTree>
    <p:extLst>
      <p:ext uri="{BB962C8B-B14F-4D97-AF65-F5344CB8AC3E}">
        <p14:creationId xmlns:p14="http://schemas.microsoft.com/office/powerpoint/2010/main" val="151776086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A1880-7F38-BD35-0220-F3932B04B16C}"/>
              </a:ext>
            </a:extLst>
          </p:cNvPr>
          <p:cNvSpPr>
            <a:spLocks noGrp="1"/>
          </p:cNvSpPr>
          <p:nvPr>
            <p:ph type="title"/>
          </p:nvPr>
        </p:nvSpPr>
        <p:spPr>
          <a:xfrm>
            <a:off x="623888" y="1124744"/>
            <a:ext cx="7886700" cy="2852737"/>
          </a:xfrm>
        </p:spPr>
        <p:txBody>
          <a:bodyPr/>
          <a:lstStyle/>
          <a:p>
            <a:r>
              <a:rPr lang="en-GB" sz="4800" dirty="0"/>
              <a:t>THE WORST EVER GLOBAL DEBT CRISIS</a:t>
            </a:r>
          </a:p>
        </p:txBody>
      </p:sp>
      <p:sp>
        <p:nvSpPr>
          <p:cNvPr id="3" name="Text Placeholder 2">
            <a:extLst>
              <a:ext uri="{FF2B5EF4-FFF2-40B4-BE49-F238E27FC236}">
                <a16:creationId xmlns:a16="http://schemas.microsoft.com/office/drawing/2014/main" id="{7B604EFB-7B06-7C80-E001-E4B3B9AF69E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549C138-2FAD-F1CC-FCE6-DDEF3791AF08}"/>
              </a:ext>
            </a:extLst>
          </p:cNvPr>
          <p:cNvSpPr>
            <a:spLocks noGrp="1"/>
          </p:cNvSpPr>
          <p:nvPr>
            <p:ph type="sldNum" sz="quarter" idx="12"/>
          </p:nvPr>
        </p:nvSpPr>
        <p:spPr/>
        <p:txBody>
          <a:bodyPr/>
          <a:lstStyle/>
          <a:p>
            <a:pPr>
              <a:defRPr/>
            </a:pPr>
            <a:fld id="{0BA4FC76-4B71-415B-8830-09AA3FAAFF21}" type="slidenum">
              <a:rPr lang="en-GB" altLang="en-US" smtClean="0"/>
              <a:pPr>
                <a:defRPr/>
              </a:pPr>
              <a:t>2</a:t>
            </a:fld>
            <a:endParaRPr lang="en-GB" altLang="en-US"/>
          </a:p>
        </p:txBody>
      </p:sp>
    </p:spTree>
    <p:extLst>
      <p:ext uri="{BB962C8B-B14F-4D97-AF65-F5344CB8AC3E}">
        <p14:creationId xmlns:p14="http://schemas.microsoft.com/office/powerpoint/2010/main" val="3123385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14F1B-3469-C1E3-FDE2-9D8D25B08C2A}"/>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8ED64BA-601B-FA09-446E-1E1FF8DDA702}"/>
              </a:ext>
            </a:extLst>
          </p:cNvPr>
          <p:cNvSpPr>
            <a:spLocks noGrp="1"/>
          </p:cNvSpPr>
          <p:nvPr>
            <p:ph type="sldNum" sz="quarter" idx="12"/>
          </p:nvPr>
        </p:nvSpPr>
        <p:spPr/>
        <p:txBody>
          <a:bodyPr/>
          <a:lstStyle/>
          <a:p>
            <a:pPr>
              <a:defRPr/>
            </a:pPr>
            <a:fld id="{6A9080D5-5012-4CF8-9AC4-E98FE883054F}" type="slidenum">
              <a:rPr lang="en-GB" noProof="0" smtClean="0"/>
              <a:pPr>
                <a:defRPr/>
              </a:pPr>
              <a:t>3</a:t>
            </a:fld>
            <a:endParaRPr lang="en-GB" noProof="0" dirty="0"/>
          </a:p>
        </p:txBody>
      </p:sp>
      <p:sp>
        <p:nvSpPr>
          <p:cNvPr id="153602" name="Rectangle 2">
            <a:extLst>
              <a:ext uri="{FF2B5EF4-FFF2-40B4-BE49-F238E27FC236}">
                <a16:creationId xmlns:a16="http://schemas.microsoft.com/office/drawing/2014/main" id="{D35748F5-C7E5-74A3-DC1B-E7F600E18F7A}"/>
              </a:ext>
            </a:extLst>
          </p:cNvPr>
          <p:cNvSpPr>
            <a:spLocks noGrp="1" noChangeArrowheads="1"/>
          </p:cNvSpPr>
          <p:nvPr>
            <p:ph type="title"/>
          </p:nvPr>
        </p:nvSpPr>
        <p:spPr>
          <a:xfrm>
            <a:off x="667974" y="123825"/>
            <a:ext cx="8447088" cy="576262"/>
          </a:xfrm>
        </p:spPr>
        <p:txBody>
          <a:bodyPr/>
          <a:lstStyle/>
          <a:p>
            <a:pPr eaLnBrk="1" hangingPunct="1">
              <a:defRPr/>
            </a:pPr>
            <a:r>
              <a:rPr lang="en-GB" sz="3200" noProof="0" dirty="0"/>
              <a:t>WORST EVER GLOBAL DEBT CRISIS ? </a:t>
            </a:r>
            <a:endParaRPr lang="en-GB" sz="3600" noProof="0" dirty="0"/>
          </a:p>
        </p:txBody>
      </p:sp>
      <p:sp>
        <p:nvSpPr>
          <p:cNvPr id="153603" name="Rectangle 3">
            <a:extLst>
              <a:ext uri="{FF2B5EF4-FFF2-40B4-BE49-F238E27FC236}">
                <a16:creationId xmlns:a16="http://schemas.microsoft.com/office/drawing/2014/main" id="{76B2A1DA-BFE0-5469-B1EC-4EAB267D0B8F}"/>
              </a:ext>
            </a:extLst>
          </p:cNvPr>
          <p:cNvSpPr>
            <a:spLocks noGrp="1" noChangeArrowheads="1"/>
          </p:cNvSpPr>
          <p:nvPr>
            <p:ph type="body" idx="1"/>
          </p:nvPr>
        </p:nvSpPr>
        <p:spPr>
          <a:xfrm>
            <a:off x="179387" y="899565"/>
            <a:ext cx="8785225" cy="6082260"/>
          </a:xfrm>
        </p:spPr>
        <p:txBody>
          <a:bodyPr/>
          <a:lstStyle/>
          <a:p>
            <a:pPr eaLnBrk="1" hangingPunct="1">
              <a:lnSpc>
                <a:spcPct val="90000"/>
              </a:lnSpc>
              <a:defRPr/>
            </a:pPr>
            <a:r>
              <a:rPr lang="en-GB" sz="2600" noProof="0" dirty="0"/>
              <a:t>Report submitted to the UN Secretary General today shows world now has definitely its worst ever debt crisis.</a:t>
            </a:r>
          </a:p>
          <a:p>
            <a:pPr eaLnBrk="1" hangingPunct="1">
              <a:lnSpc>
                <a:spcPct val="90000"/>
              </a:lnSpc>
              <a:defRPr/>
            </a:pPr>
            <a:r>
              <a:rPr lang="en-GB" sz="2600" noProof="0" dirty="0"/>
              <a:t>DFI </a:t>
            </a:r>
            <a:r>
              <a:rPr lang="en-GB" sz="2600" b="1" i="1" u="sng" noProof="0" dirty="0"/>
              <a:t>“Debt Service Watch” </a:t>
            </a:r>
            <a:r>
              <a:rPr lang="en-GB" sz="2600" noProof="0" dirty="0">
                <a:effectLst/>
              </a:rPr>
              <a:t>database (based on IMF numbers) </a:t>
            </a:r>
            <a:r>
              <a:rPr lang="en-GB" sz="2600" dirty="0">
                <a:effectLst/>
              </a:rPr>
              <a:t>shows debt payments (“service”) as % of total budget revenue now much higher across the global South than ever have been before, and will continue to be this way for the next decade. The efforts countries make to collect more tax are being diverted to pay debt</a:t>
            </a:r>
          </a:p>
        </p:txBody>
      </p:sp>
      <p:pic>
        <p:nvPicPr>
          <p:cNvPr id="2" name="Picture 1" descr="A blue and white logo&#10;&#10;Description automatically generated">
            <a:extLst>
              <a:ext uri="{FF2B5EF4-FFF2-40B4-BE49-F238E27FC236}">
                <a16:creationId xmlns:a16="http://schemas.microsoft.com/office/drawing/2014/main" id="{885A2692-8278-A099-B30C-2BC630DBC9AE}"/>
              </a:ext>
            </a:extLst>
          </p:cNvPr>
          <p:cNvPicPr>
            <a:picLocks noChangeAspect="1"/>
          </p:cNvPicPr>
          <p:nvPr/>
        </p:nvPicPr>
        <p:blipFill>
          <a:blip r:embed="rId3"/>
          <a:stretch>
            <a:fillRect/>
          </a:stretch>
        </p:blipFill>
        <p:spPr>
          <a:xfrm>
            <a:off x="82640" y="0"/>
            <a:ext cx="869769" cy="775740"/>
          </a:xfrm>
          <a:prstGeom prst="rect">
            <a:avLst/>
          </a:prstGeom>
        </p:spPr>
      </p:pic>
      <p:graphicFrame>
        <p:nvGraphicFramePr>
          <p:cNvPr id="3" name="Chart 2">
            <a:extLst>
              <a:ext uri="{FF2B5EF4-FFF2-40B4-BE49-F238E27FC236}">
                <a16:creationId xmlns:a16="http://schemas.microsoft.com/office/drawing/2014/main" id="{A4ED1EB8-2F39-8E17-D58D-8F0079E1F8C3}"/>
              </a:ext>
            </a:extLst>
          </p:cNvPr>
          <p:cNvGraphicFramePr/>
          <p:nvPr>
            <p:extLst>
              <p:ext uri="{D42A27DB-BD31-4B8C-83A1-F6EECF244321}">
                <p14:modId xmlns:p14="http://schemas.microsoft.com/office/powerpoint/2010/main" val="2921992344"/>
              </p:ext>
            </p:extLst>
          </p:nvPr>
        </p:nvGraphicFramePr>
        <p:xfrm>
          <a:off x="460375" y="4077072"/>
          <a:ext cx="3823593" cy="263964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a:extLst>
              <a:ext uri="{FF2B5EF4-FFF2-40B4-BE49-F238E27FC236}">
                <a16:creationId xmlns:a16="http://schemas.microsoft.com/office/drawing/2014/main" id="{4040C730-F5AB-5455-1DFA-50551EB5CCCF}"/>
              </a:ext>
            </a:extLst>
          </p:cNvPr>
          <p:cNvGraphicFramePr/>
          <p:nvPr>
            <p:extLst>
              <p:ext uri="{D42A27DB-BD31-4B8C-83A1-F6EECF244321}">
                <p14:modId xmlns:p14="http://schemas.microsoft.com/office/powerpoint/2010/main" val="2848144120"/>
              </p:ext>
            </p:extLst>
          </p:nvPr>
        </p:nvGraphicFramePr>
        <p:xfrm>
          <a:off x="4427603" y="4076115"/>
          <a:ext cx="4256022" cy="265806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84455164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813D508B-6FDA-458A-8DBC-32F007C3017A}"/>
              </a:ext>
            </a:extLst>
          </p:cNvPr>
          <p:cNvSpPr>
            <a:spLocks noGrp="1"/>
          </p:cNvSpPr>
          <p:nvPr>
            <p:ph type="sldNum" sz="quarter" idx="12"/>
          </p:nvPr>
        </p:nvSpPr>
        <p:spPr/>
        <p:txBody>
          <a:bodyPr/>
          <a:lstStyle/>
          <a:p>
            <a:pPr>
              <a:defRPr/>
            </a:pPr>
            <a:fld id="{6A9080D5-5012-4CF8-9AC4-E98FE883054F}" type="slidenum">
              <a:rPr lang="en-GB" noProof="0" smtClean="0"/>
              <a:pPr>
                <a:defRPr/>
              </a:pPr>
              <a:t>4</a:t>
            </a:fld>
            <a:endParaRPr lang="en-GB" noProof="0" dirty="0"/>
          </a:p>
        </p:txBody>
      </p:sp>
      <p:sp>
        <p:nvSpPr>
          <p:cNvPr id="153602" name="Rectangle 2">
            <a:extLst>
              <a:ext uri="{FF2B5EF4-FFF2-40B4-BE49-F238E27FC236}">
                <a16:creationId xmlns:a16="http://schemas.microsoft.com/office/drawing/2014/main" id="{F744694E-0742-4968-8CAC-232322AC07EA}"/>
              </a:ext>
            </a:extLst>
          </p:cNvPr>
          <p:cNvSpPr>
            <a:spLocks noGrp="1" noChangeArrowheads="1"/>
          </p:cNvSpPr>
          <p:nvPr>
            <p:ph type="title"/>
          </p:nvPr>
        </p:nvSpPr>
        <p:spPr>
          <a:xfrm>
            <a:off x="107504" y="188913"/>
            <a:ext cx="8857109" cy="576262"/>
          </a:xfrm>
        </p:spPr>
        <p:txBody>
          <a:bodyPr/>
          <a:lstStyle/>
          <a:p>
            <a:pPr eaLnBrk="1" hangingPunct="1">
              <a:defRPr/>
            </a:pPr>
            <a:r>
              <a:rPr lang="en-GB" sz="2800" noProof="0" dirty="0"/>
              <a:t>THE BREADTH OF THE CRISIS</a:t>
            </a:r>
          </a:p>
        </p:txBody>
      </p:sp>
      <p:sp>
        <p:nvSpPr>
          <p:cNvPr id="153603" name="Rectangle 3">
            <a:extLst>
              <a:ext uri="{FF2B5EF4-FFF2-40B4-BE49-F238E27FC236}">
                <a16:creationId xmlns:a16="http://schemas.microsoft.com/office/drawing/2014/main" id="{936CB77D-36D1-4106-B271-C5EB44928E9E}"/>
              </a:ext>
            </a:extLst>
          </p:cNvPr>
          <p:cNvSpPr>
            <a:spLocks noGrp="1" noChangeArrowheads="1"/>
          </p:cNvSpPr>
          <p:nvPr>
            <p:ph type="body" idx="1"/>
          </p:nvPr>
        </p:nvSpPr>
        <p:spPr>
          <a:xfrm>
            <a:off x="180889" y="933496"/>
            <a:ext cx="8785225" cy="5832475"/>
          </a:xfrm>
        </p:spPr>
        <p:txBody>
          <a:bodyPr/>
          <a:lstStyle/>
          <a:p>
            <a:pPr eaLnBrk="1" hangingPunct="1">
              <a:lnSpc>
                <a:spcPct val="90000"/>
              </a:lnSpc>
              <a:defRPr/>
            </a:pPr>
            <a:r>
              <a:rPr lang="en-GB" sz="2400" dirty="0"/>
              <a:t>In 2026 global South will pay US$8.8 trillion in debt service, of which US$1.3 billion from lower-income countries</a:t>
            </a:r>
          </a:p>
          <a:p>
            <a:pPr eaLnBrk="1" hangingPunct="1">
              <a:lnSpc>
                <a:spcPct val="90000"/>
              </a:lnSpc>
              <a:defRPr/>
            </a:pPr>
            <a:r>
              <a:rPr lang="en-GB" sz="2400" dirty="0"/>
              <a:t>All country groups across the global South affected: whether look at income, region or UN “special situation” – least developed, landlocked, SIDS</a:t>
            </a:r>
          </a:p>
          <a:p>
            <a:pPr eaLnBrk="1" hangingPunct="1">
              <a:lnSpc>
                <a:spcPct val="90000"/>
              </a:lnSpc>
              <a:defRPr/>
            </a:pPr>
            <a:r>
              <a:rPr lang="en-GB" sz="2400" dirty="0"/>
              <a:t>Worst affected are LICs and LMICs (UMICs not far behind); Africa, Latin America, Asia; and all special situation groups. </a:t>
            </a:r>
          </a:p>
          <a:p>
            <a:pPr marL="0" indent="0" algn="ctr" eaLnBrk="1" hangingPunct="1">
              <a:lnSpc>
                <a:spcPct val="90000"/>
              </a:lnSpc>
              <a:buNone/>
              <a:defRPr/>
            </a:pPr>
            <a:endParaRPr lang="en-GB" sz="2000" dirty="0"/>
          </a:p>
          <a:p>
            <a:pPr marL="0" indent="0" algn="ctr" eaLnBrk="1" hangingPunct="1">
              <a:lnSpc>
                <a:spcPct val="90000"/>
              </a:lnSpc>
              <a:buNone/>
              <a:defRPr/>
            </a:pPr>
            <a:r>
              <a:rPr lang="en-GB" sz="2000" dirty="0"/>
              <a:t>DEBT SERVICE AS % OF SPENDING FOR DIFFERENT GROUPS</a:t>
            </a:r>
          </a:p>
          <a:p>
            <a:pPr eaLnBrk="1" hangingPunct="1">
              <a:lnSpc>
                <a:spcPct val="90000"/>
              </a:lnSpc>
              <a:defRPr/>
            </a:pPr>
            <a:endParaRPr lang="en-GB" sz="2400" dirty="0"/>
          </a:p>
        </p:txBody>
      </p:sp>
      <p:pic>
        <p:nvPicPr>
          <p:cNvPr id="2" name="Picture 1" descr="A blue and white logo&#10;&#10;Description automatically generated">
            <a:extLst>
              <a:ext uri="{FF2B5EF4-FFF2-40B4-BE49-F238E27FC236}">
                <a16:creationId xmlns:a16="http://schemas.microsoft.com/office/drawing/2014/main" id="{CBB2929A-D94A-0BB3-D1B2-FDB0661D6A6A}"/>
              </a:ext>
            </a:extLst>
          </p:cNvPr>
          <p:cNvPicPr>
            <a:picLocks noChangeAspect="1"/>
          </p:cNvPicPr>
          <p:nvPr/>
        </p:nvPicPr>
        <p:blipFill>
          <a:blip r:embed="rId3"/>
          <a:stretch>
            <a:fillRect/>
          </a:stretch>
        </p:blipFill>
        <p:spPr>
          <a:xfrm>
            <a:off x="18458" y="20592"/>
            <a:ext cx="869769" cy="775740"/>
          </a:xfrm>
          <a:prstGeom prst="rect">
            <a:avLst/>
          </a:prstGeom>
        </p:spPr>
      </p:pic>
      <p:graphicFrame>
        <p:nvGraphicFramePr>
          <p:cNvPr id="3" name="Chart 2">
            <a:extLst>
              <a:ext uri="{FF2B5EF4-FFF2-40B4-BE49-F238E27FC236}">
                <a16:creationId xmlns:a16="http://schemas.microsoft.com/office/drawing/2014/main" id="{96E2773D-E063-9820-A3F3-E2C190D29CFE}"/>
              </a:ext>
            </a:extLst>
          </p:cNvPr>
          <p:cNvGraphicFramePr/>
          <p:nvPr>
            <p:extLst>
              <p:ext uri="{D42A27DB-BD31-4B8C-83A1-F6EECF244321}">
                <p14:modId xmlns:p14="http://schemas.microsoft.com/office/powerpoint/2010/main" val="390459780"/>
              </p:ext>
            </p:extLst>
          </p:nvPr>
        </p:nvGraphicFramePr>
        <p:xfrm>
          <a:off x="290212" y="4221088"/>
          <a:ext cx="2929453" cy="249562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Chart 4">
            <a:extLst>
              <a:ext uri="{FF2B5EF4-FFF2-40B4-BE49-F238E27FC236}">
                <a16:creationId xmlns:a16="http://schemas.microsoft.com/office/drawing/2014/main" id="{D8C5386D-1773-9CFC-19E6-2243E1095965}"/>
              </a:ext>
            </a:extLst>
          </p:cNvPr>
          <p:cNvGraphicFramePr/>
          <p:nvPr>
            <p:extLst>
              <p:ext uri="{D42A27DB-BD31-4B8C-83A1-F6EECF244321}">
                <p14:modId xmlns:p14="http://schemas.microsoft.com/office/powerpoint/2010/main" val="2947162446"/>
              </p:ext>
            </p:extLst>
          </p:nvPr>
        </p:nvGraphicFramePr>
        <p:xfrm>
          <a:off x="3145367" y="4315847"/>
          <a:ext cx="2886075" cy="2391341"/>
        </p:xfrm>
        <a:graphic>
          <a:graphicData uri="http://schemas.openxmlformats.org/drawingml/2006/chart">
            <c:chart xmlns:c="http://schemas.openxmlformats.org/drawingml/2006/chart" xmlns:r="http://schemas.openxmlformats.org/officeDocument/2006/relationships" r:id="rId5"/>
          </a:graphicData>
        </a:graphic>
      </p:graphicFrame>
      <p:pic>
        <p:nvPicPr>
          <p:cNvPr id="6" name="Picture 5">
            <a:extLst>
              <a:ext uri="{FF2B5EF4-FFF2-40B4-BE49-F238E27FC236}">
                <a16:creationId xmlns:a16="http://schemas.microsoft.com/office/drawing/2014/main" id="{A0145027-8B12-DD1B-AD38-F25F12C14B9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67738" y="4317480"/>
            <a:ext cx="2686050" cy="2351608"/>
          </a:xfrm>
          <a:prstGeom prst="rect">
            <a:avLst/>
          </a:prstGeom>
          <a:noFill/>
        </p:spPr>
      </p:pic>
    </p:spTree>
    <p:extLst>
      <p:ext uri="{BB962C8B-B14F-4D97-AF65-F5344CB8AC3E}">
        <p14:creationId xmlns:p14="http://schemas.microsoft.com/office/powerpoint/2010/main" val="3614864345"/>
      </p:ext>
    </p:extLst>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32E2D-1BEC-5541-98EF-ABFFF1819621}"/>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1FE36040-C66E-24FE-BA53-0606E0FC139F}"/>
              </a:ext>
            </a:extLst>
          </p:cNvPr>
          <p:cNvSpPr>
            <a:spLocks noGrp="1"/>
          </p:cNvSpPr>
          <p:nvPr>
            <p:ph type="sldNum" sz="quarter" idx="12"/>
          </p:nvPr>
        </p:nvSpPr>
        <p:spPr/>
        <p:txBody>
          <a:bodyPr/>
          <a:lstStyle/>
          <a:p>
            <a:pPr>
              <a:defRPr/>
            </a:pPr>
            <a:fld id="{6A9080D5-5012-4CF8-9AC4-E98FE883054F}" type="slidenum">
              <a:rPr lang="en-GB" noProof="0" smtClean="0"/>
              <a:pPr>
                <a:defRPr/>
              </a:pPr>
              <a:t>5</a:t>
            </a:fld>
            <a:endParaRPr lang="en-GB" noProof="0" dirty="0"/>
          </a:p>
        </p:txBody>
      </p:sp>
      <p:sp>
        <p:nvSpPr>
          <p:cNvPr id="153602" name="Rectangle 2">
            <a:extLst>
              <a:ext uri="{FF2B5EF4-FFF2-40B4-BE49-F238E27FC236}">
                <a16:creationId xmlns:a16="http://schemas.microsoft.com/office/drawing/2014/main" id="{964A1D14-A3B4-A2D3-470B-749AD921DCF0}"/>
              </a:ext>
            </a:extLst>
          </p:cNvPr>
          <p:cNvSpPr>
            <a:spLocks noGrp="1" noChangeArrowheads="1"/>
          </p:cNvSpPr>
          <p:nvPr>
            <p:ph type="title"/>
          </p:nvPr>
        </p:nvSpPr>
        <p:spPr>
          <a:xfrm>
            <a:off x="107504" y="188913"/>
            <a:ext cx="8857109" cy="576262"/>
          </a:xfrm>
        </p:spPr>
        <p:txBody>
          <a:bodyPr/>
          <a:lstStyle/>
          <a:p>
            <a:pPr eaLnBrk="1" hangingPunct="1">
              <a:defRPr/>
            </a:pPr>
            <a:r>
              <a:rPr lang="en-GB" sz="2800" noProof="0" dirty="0"/>
              <a:t>THE COUNTRIES AFFECTED</a:t>
            </a:r>
          </a:p>
        </p:txBody>
      </p:sp>
      <p:sp>
        <p:nvSpPr>
          <p:cNvPr id="153603" name="Rectangle 3">
            <a:extLst>
              <a:ext uri="{FF2B5EF4-FFF2-40B4-BE49-F238E27FC236}">
                <a16:creationId xmlns:a16="http://schemas.microsoft.com/office/drawing/2014/main" id="{57ACD438-A0FF-E29C-4116-4B648A49E5FE}"/>
              </a:ext>
            </a:extLst>
          </p:cNvPr>
          <p:cNvSpPr>
            <a:spLocks noGrp="1" noChangeArrowheads="1"/>
          </p:cNvSpPr>
          <p:nvPr>
            <p:ph type="body" idx="1"/>
          </p:nvPr>
        </p:nvSpPr>
        <p:spPr>
          <a:xfrm>
            <a:off x="18458" y="875818"/>
            <a:ext cx="8966114" cy="5832475"/>
          </a:xfrm>
        </p:spPr>
        <p:txBody>
          <a:bodyPr/>
          <a:lstStyle/>
          <a:p>
            <a:pPr eaLnBrk="1" hangingPunct="1">
              <a:lnSpc>
                <a:spcPct val="90000"/>
              </a:lnSpc>
              <a:defRPr/>
            </a:pPr>
            <a:r>
              <a:rPr lang="en-GB" sz="2800" dirty="0"/>
              <a:t>Map below shows 105 countries which have clearly unsustainable debt service burdens for next 10 years, service absorbing &gt;15-20% of their spending</a:t>
            </a:r>
          </a:p>
        </p:txBody>
      </p:sp>
      <p:pic>
        <p:nvPicPr>
          <p:cNvPr id="2" name="Picture 1" descr="A blue and white logo&#10;&#10;Description automatically generated">
            <a:extLst>
              <a:ext uri="{FF2B5EF4-FFF2-40B4-BE49-F238E27FC236}">
                <a16:creationId xmlns:a16="http://schemas.microsoft.com/office/drawing/2014/main" id="{EC12CDE3-3DFD-87C2-5224-D13DB001A37C}"/>
              </a:ext>
            </a:extLst>
          </p:cNvPr>
          <p:cNvPicPr>
            <a:picLocks noChangeAspect="1"/>
          </p:cNvPicPr>
          <p:nvPr/>
        </p:nvPicPr>
        <p:blipFill>
          <a:blip r:embed="rId3"/>
          <a:stretch>
            <a:fillRect/>
          </a:stretch>
        </p:blipFill>
        <p:spPr>
          <a:xfrm>
            <a:off x="18458" y="20592"/>
            <a:ext cx="869769" cy="775740"/>
          </a:xfrm>
          <a:prstGeom prst="rect">
            <a:avLst/>
          </a:prstGeom>
        </p:spPr>
      </p:pic>
      <p:pic>
        <p:nvPicPr>
          <p:cNvPr id="3" name="Picture 2">
            <a:extLst>
              <a:ext uri="{FF2B5EF4-FFF2-40B4-BE49-F238E27FC236}">
                <a16:creationId xmlns:a16="http://schemas.microsoft.com/office/drawing/2014/main" id="{B95EBB48-2746-885E-B11E-A3A7464D457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2204863"/>
            <a:ext cx="8496943" cy="4511849"/>
          </a:xfrm>
          <a:prstGeom prst="rect">
            <a:avLst/>
          </a:prstGeom>
          <a:noFill/>
          <a:ln>
            <a:noFill/>
          </a:ln>
        </p:spPr>
      </p:pic>
    </p:spTree>
    <p:extLst>
      <p:ext uri="{BB962C8B-B14F-4D97-AF65-F5344CB8AC3E}">
        <p14:creationId xmlns:p14="http://schemas.microsoft.com/office/powerpoint/2010/main" val="128496586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52A37-034E-1C5B-4CCE-1BCA671EB375}"/>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F42B6B89-2756-E1D5-B7EB-0A90ACAB927D}"/>
              </a:ext>
            </a:extLst>
          </p:cNvPr>
          <p:cNvSpPr>
            <a:spLocks noGrp="1"/>
          </p:cNvSpPr>
          <p:nvPr>
            <p:ph type="sldNum" sz="quarter" idx="12"/>
          </p:nvPr>
        </p:nvSpPr>
        <p:spPr/>
        <p:txBody>
          <a:bodyPr/>
          <a:lstStyle/>
          <a:p>
            <a:pPr>
              <a:defRPr/>
            </a:pPr>
            <a:fld id="{6A9080D5-5012-4CF8-9AC4-E98FE883054F}" type="slidenum">
              <a:rPr lang="en-GB" noProof="0" smtClean="0"/>
              <a:pPr>
                <a:defRPr/>
              </a:pPr>
              <a:t>6</a:t>
            </a:fld>
            <a:endParaRPr lang="en-GB" noProof="0" dirty="0"/>
          </a:p>
        </p:txBody>
      </p:sp>
      <p:sp>
        <p:nvSpPr>
          <p:cNvPr id="153602" name="Rectangle 2">
            <a:extLst>
              <a:ext uri="{FF2B5EF4-FFF2-40B4-BE49-F238E27FC236}">
                <a16:creationId xmlns:a16="http://schemas.microsoft.com/office/drawing/2014/main" id="{685F3255-7EB3-01CD-CFFC-2C56B8B88721}"/>
              </a:ext>
            </a:extLst>
          </p:cNvPr>
          <p:cNvSpPr>
            <a:spLocks noGrp="1" noChangeArrowheads="1"/>
          </p:cNvSpPr>
          <p:nvPr>
            <p:ph type="title"/>
          </p:nvPr>
        </p:nvSpPr>
        <p:spPr>
          <a:xfrm>
            <a:off x="662349" y="131128"/>
            <a:ext cx="8447088" cy="576262"/>
          </a:xfrm>
        </p:spPr>
        <p:txBody>
          <a:bodyPr/>
          <a:lstStyle/>
          <a:p>
            <a:pPr algn="r" eaLnBrk="1" hangingPunct="1">
              <a:defRPr/>
            </a:pPr>
            <a:r>
              <a:rPr lang="en-GB" sz="3200" dirty="0"/>
              <a:t> IMPACT ON SOCIAL/CLIMATE SPENDING</a:t>
            </a:r>
            <a:endParaRPr lang="en-GB" sz="3600" noProof="0" dirty="0"/>
          </a:p>
        </p:txBody>
      </p:sp>
      <p:sp>
        <p:nvSpPr>
          <p:cNvPr id="153603" name="Rectangle 3">
            <a:extLst>
              <a:ext uri="{FF2B5EF4-FFF2-40B4-BE49-F238E27FC236}">
                <a16:creationId xmlns:a16="http://schemas.microsoft.com/office/drawing/2014/main" id="{4B00DB59-8BCC-1A1D-5A0A-A91E7C4C74F6}"/>
              </a:ext>
            </a:extLst>
          </p:cNvPr>
          <p:cNvSpPr>
            <a:spLocks noGrp="1" noChangeArrowheads="1"/>
          </p:cNvSpPr>
          <p:nvPr>
            <p:ph type="body" idx="1"/>
          </p:nvPr>
        </p:nvSpPr>
        <p:spPr>
          <a:xfrm>
            <a:off x="179387" y="1052736"/>
            <a:ext cx="8785225" cy="2519301"/>
          </a:xfrm>
        </p:spPr>
        <p:txBody>
          <a:bodyPr/>
          <a:lstStyle/>
          <a:p>
            <a:pPr eaLnBrk="1" hangingPunct="1">
              <a:lnSpc>
                <a:spcPct val="90000"/>
              </a:lnSpc>
              <a:defRPr/>
            </a:pPr>
            <a:r>
              <a:rPr lang="en-GB" noProof="0" dirty="0"/>
              <a:t>Debt payments are pushing aside spending on main social sectors vital to reduce inequality/poverty (education, health, social protection) and fight climate/environment/nature crisis</a:t>
            </a:r>
          </a:p>
          <a:p>
            <a:pPr eaLnBrk="1" hangingPunct="1">
              <a:lnSpc>
                <a:spcPct val="90000"/>
              </a:lnSpc>
              <a:defRPr/>
            </a:pPr>
            <a:r>
              <a:rPr lang="en-GB" noProof="0" dirty="0"/>
              <a:t>They average 3x education spending, 5x health, 12 times social protection and 100 times climate/nature spending !</a:t>
            </a:r>
          </a:p>
          <a:p>
            <a:pPr eaLnBrk="1" hangingPunct="1">
              <a:lnSpc>
                <a:spcPct val="90000"/>
              </a:lnSpc>
              <a:defRPr/>
            </a:pPr>
            <a:r>
              <a:rPr lang="en-GB" dirty="0"/>
              <a:t>Across all countries on average debt service is 20% more than total core social spending, and 10% more than total social + environmental spending</a:t>
            </a:r>
            <a:endParaRPr lang="en-GB" noProof="0" dirty="0"/>
          </a:p>
          <a:p>
            <a:pPr eaLnBrk="1" hangingPunct="1">
              <a:lnSpc>
                <a:spcPct val="90000"/>
              </a:lnSpc>
              <a:defRPr/>
            </a:pPr>
            <a:endParaRPr lang="en-GB" sz="2800" noProof="0" dirty="0"/>
          </a:p>
        </p:txBody>
      </p:sp>
      <p:pic>
        <p:nvPicPr>
          <p:cNvPr id="2" name="Picture 1" descr="A blue and white logo&#10;&#10;Description automatically generated">
            <a:extLst>
              <a:ext uri="{FF2B5EF4-FFF2-40B4-BE49-F238E27FC236}">
                <a16:creationId xmlns:a16="http://schemas.microsoft.com/office/drawing/2014/main" id="{FAD3ABBD-A9AC-D298-E4EA-ABCE77E0523C}"/>
              </a:ext>
            </a:extLst>
          </p:cNvPr>
          <p:cNvPicPr>
            <a:picLocks noChangeAspect="1"/>
          </p:cNvPicPr>
          <p:nvPr/>
        </p:nvPicPr>
        <p:blipFill>
          <a:blip r:embed="rId3"/>
          <a:stretch>
            <a:fillRect/>
          </a:stretch>
        </p:blipFill>
        <p:spPr>
          <a:xfrm>
            <a:off x="0" y="0"/>
            <a:ext cx="869769" cy="707390"/>
          </a:xfrm>
          <a:prstGeom prst="rect">
            <a:avLst/>
          </a:prstGeom>
        </p:spPr>
      </p:pic>
    </p:spTree>
    <p:extLst>
      <p:ext uri="{BB962C8B-B14F-4D97-AF65-F5344CB8AC3E}">
        <p14:creationId xmlns:p14="http://schemas.microsoft.com/office/powerpoint/2010/main" val="4255088208"/>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813D508B-6FDA-458A-8DBC-32F007C3017A}"/>
              </a:ext>
            </a:extLst>
          </p:cNvPr>
          <p:cNvSpPr>
            <a:spLocks noGrp="1"/>
          </p:cNvSpPr>
          <p:nvPr>
            <p:ph type="sldNum" sz="quarter" idx="12"/>
          </p:nvPr>
        </p:nvSpPr>
        <p:spPr/>
        <p:txBody>
          <a:bodyPr/>
          <a:lstStyle/>
          <a:p>
            <a:pPr>
              <a:defRPr/>
            </a:pPr>
            <a:fld id="{6A9080D5-5012-4CF8-9AC4-E98FE883054F}" type="slidenum">
              <a:rPr lang="en-GB" noProof="0" smtClean="0"/>
              <a:pPr>
                <a:defRPr/>
              </a:pPr>
              <a:t>7</a:t>
            </a:fld>
            <a:endParaRPr lang="en-GB" noProof="0" dirty="0"/>
          </a:p>
        </p:txBody>
      </p:sp>
      <p:sp>
        <p:nvSpPr>
          <p:cNvPr id="153602" name="Rectangle 2">
            <a:extLst>
              <a:ext uri="{FF2B5EF4-FFF2-40B4-BE49-F238E27FC236}">
                <a16:creationId xmlns:a16="http://schemas.microsoft.com/office/drawing/2014/main" id="{F744694E-0742-4968-8CAC-232322AC07EA}"/>
              </a:ext>
            </a:extLst>
          </p:cNvPr>
          <p:cNvSpPr>
            <a:spLocks noGrp="1" noChangeArrowheads="1"/>
          </p:cNvSpPr>
          <p:nvPr>
            <p:ph type="title"/>
          </p:nvPr>
        </p:nvSpPr>
        <p:spPr>
          <a:xfrm>
            <a:off x="662349" y="131128"/>
            <a:ext cx="8447088" cy="576262"/>
          </a:xfrm>
        </p:spPr>
        <p:txBody>
          <a:bodyPr/>
          <a:lstStyle/>
          <a:p>
            <a:pPr algn="r" eaLnBrk="1" hangingPunct="1">
              <a:defRPr/>
            </a:pPr>
            <a:r>
              <a:rPr lang="en-GB" sz="3200" dirty="0"/>
              <a:t>COUNTRIES/PEOPLE AFFECTED</a:t>
            </a:r>
            <a:endParaRPr lang="en-GB" sz="3600" noProof="0" dirty="0"/>
          </a:p>
        </p:txBody>
      </p:sp>
      <p:sp>
        <p:nvSpPr>
          <p:cNvPr id="153603" name="Rectangle 3">
            <a:extLst>
              <a:ext uri="{FF2B5EF4-FFF2-40B4-BE49-F238E27FC236}">
                <a16:creationId xmlns:a16="http://schemas.microsoft.com/office/drawing/2014/main" id="{936CB77D-36D1-4106-B271-C5EB44928E9E}"/>
              </a:ext>
            </a:extLst>
          </p:cNvPr>
          <p:cNvSpPr>
            <a:spLocks noGrp="1" noChangeArrowheads="1"/>
          </p:cNvSpPr>
          <p:nvPr>
            <p:ph type="body" idx="1"/>
          </p:nvPr>
        </p:nvSpPr>
        <p:spPr>
          <a:xfrm>
            <a:off x="162106" y="707390"/>
            <a:ext cx="8785225" cy="2319665"/>
          </a:xfrm>
        </p:spPr>
        <p:txBody>
          <a:bodyPr/>
          <a:lstStyle/>
          <a:p>
            <a:pPr eaLnBrk="1" hangingPunct="1">
              <a:lnSpc>
                <a:spcPct val="90000"/>
              </a:lnSpc>
              <a:defRPr/>
            </a:pPr>
            <a:r>
              <a:rPr lang="en-GB" sz="2400" dirty="0"/>
              <a:t>Map shows in red countries where debt service is more than ALL social spending –  this is happening in 70 countries</a:t>
            </a:r>
          </a:p>
          <a:p>
            <a:pPr eaLnBrk="1" hangingPunct="1">
              <a:lnSpc>
                <a:spcPct val="90000"/>
              </a:lnSpc>
              <a:defRPr/>
            </a:pPr>
            <a:r>
              <a:rPr lang="en-GB" sz="2400" dirty="0">
                <a:effectLst/>
              </a:rPr>
              <a:t>6.3 billion people (97% of South population) have governments spending more on debt &gt; health, 5.9 billion &gt; education or social protection spending</a:t>
            </a:r>
            <a:r>
              <a:rPr lang="en-GB" dirty="0">
                <a:effectLst/>
              </a:rPr>
              <a:t>, </a:t>
            </a:r>
            <a:r>
              <a:rPr lang="en-GB" sz="2400" dirty="0">
                <a:effectLst/>
              </a:rPr>
              <a:t>5.1 billion debt &gt; total social + environmental/climate spending</a:t>
            </a:r>
            <a:endParaRPr lang="en-GB" sz="2400" noProof="0" dirty="0"/>
          </a:p>
        </p:txBody>
      </p:sp>
      <p:pic>
        <p:nvPicPr>
          <p:cNvPr id="2" name="Picture 1" descr="A blue and white logo&#10;&#10;Description automatically generated">
            <a:extLst>
              <a:ext uri="{FF2B5EF4-FFF2-40B4-BE49-F238E27FC236}">
                <a16:creationId xmlns:a16="http://schemas.microsoft.com/office/drawing/2014/main" id="{EACA6CBD-7F82-91FF-4C9F-B92D227FB78E}"/>
              </a:ext>
            </a:extLst>
          </p:cNvPr>
          <p:cNvPicPr>
            <a:picLocks noChangeAspect="1"/>
          </p:cNvPicPr>
          <p:nvPr/>
        </p:nvPicPr>
        <p:blipFill>
          <a:blip r:embed="rId3"/>
          <a:stretch>
            <a:fillRect/>
          </a:stretch>
        </p:blipFill>
        <p:spPr>
          <a:xfrm>
            <a:off x="0" y="0"/>
            <a:ext cx="869769" cy="707390"/>
          </a:xfrm>
          <a:prstGeom prst="rect">
            <a:avLst/>
          </a:prstGeom>
        </p:spPr>
      </p:pic>
      <p:pic>
        <p:nvPicPr>
          <p:cNvPr id="3" name="Picture 2">
            <a:extLst>
              <a:ext uri="{FF2B5EF4-FFF2-40B4-BE49-F238E27FC236}">
                <a16:creationId xmlns:a16="http://schemas.microsoft.com/office/drawing/2014/main" id="{9A5D5E14-440B-700E-657E-C4B681560D8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5967" y="3027055"/>
            <a:ext cx="8072065" cy="3830945"/>
          </a:xfrm>
          <a:prstGeom prst="rect">
            <a:avLst/>
          </a:prstGeom>
          <a:noFill/>
          <a:ln>
            <a:noFill/>
          </a:ln>
        </p:spPr>
      </p:pic>
    </p:spTree>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2AFA4-04A0-ACFC-DB5B-4037D3F7D23F}"/>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06781A03-2547-944D-665B-13B61D24FC86}"/>
              </a:ext>
            </a:extLst>
          </p:cNvPr>
          <p:cNvSpPr>
            <a:spLocks noGrp="1"/>
          </p:cNvSpPr>
          <p:nvPr>
            <p:ph type="sldNum" sz="quarter" idx="12"/>
          </p:nvPr>
        </p:nvSpPr>
        <p:spPr/>
        <p:txBody>
          <a:bodyPr/>
          <a:lstStyle/>
          <a:p>
            <a:pPr>
              <a:defRPr/>
            </a:pPr>
            <a:fld id="{6A9080D5-5012-4CF8-9AC4-E98FE883054F}" type="slidenum">
              <a:rPr lang="en-GB" noProof="0" smtClean="0"/>
              <a:pPr>
                <a:defRPr/>
              </a:pPr>
              <a:t>8</a:t>
            </a:fld>
            <a:endParaRPr lang="en-GB" noProof="0" dirty="0"/>
          </a:p>
        </p:txBody>
      </p:sp>
      <p:sp>
        <p:nvSpPr>
          <p:cNvPr id="153602" name="Rectangle 2">
            <a:extLst>
              <a:ext uri="{FF2B5EF4-FFF2-40B4-BE49-F238E27FC236}">
                <a16:creationId xmlns:a16="http://schemas.microsoft.com/office/drawing/2014/main" id="{A2E45552-A2CB-FE59-EFED-E06C3D2D1D31}"/>
              </a:ext>
            </a:extLst>
          </p:cNvPr>
          <p:cNvSpPr>
            <a:spLocks noGrp="1" noChangeArrowheads="1"/>
          </p:cNvSpPr>
          <p:nvPr>
            <p:ph type="title"/>
          </p:nvPr>
        </p:nvSpPr>
        <p:spPr>
          <a:xfrm>
            <a:off x="662349" y="131128"/>
            <a:ext cx="8447088" cy="576262"/>
          </a:xfrm>
        </p:spPr>
        <p:txBody>
          <a:bodyPr/>
          <a:lstStyle/>
          <a:p>
            <a:pPr algn="r" eaLnBrk="1" hangingPunct="1">
              <a:defRPr/>
            </a:pPr>
            <a:r>
              <a:rPr lang="en-GB" sz="3200" dirty="0"/>
              <a:t>SUMMARY INDICATORS FOR KEY GROUPS OF COUNTRIES</a:t>
            </a:r>
            <a:endParaRPr lang="en-GB" sz="3600" noProof="0" dirty="0"/>
          </a:p>
        </p:txBody>
      </p:sp>
      <p:pic>
        <p:nvPicPr>
          <p:cNvPr id="2" name="Picture 1" descr="A blue and white logo&#10;&#10;Description automatically generated">
            <a:extLst>
              <a:ext uri="{FF2B5EF4-FFF2-40B4-BE49-F238E27FC236}">
                <a16:creationId xmlns:a16="http://schemas.microsoft.com/office/drawing/2014/main" id="{ED490024-7807-A802-CA10-A8E3BB48DC91}"/>
              </a:ext>
            </a:extLst>
          </p:cNvPr>
          <p:cNvPicPr>
            <a:picLocks noChangeAspect="1"/>
          </p:cNvPicPr>
          <p:nvPr/>
        </p:nvPicPr>
        <p:blipFill>
          <a:blip r:embed="rId3"/>
          <a:stretch>
            <a:fillRect/>
          </a:stretch>
        </p:blipFill>
        <p:spPr>
          <a:xfrm>
            <a:off x="0" y="0"/>
            <a:ext cx="869769" cy="707390"/>
          </a:xfrm>
          <a:prstGeom prst="rect">
            <a:avLst/>
          </a:prstGeom>
        </p:spPr>
      </p:pic>
      <p:graphicFrame>
        <p:nvGraphicFramePr>
          <p:cNvPr id="5" name="Table 4">
            <a:extLst>
              <a:ext uri="{FF2B5EF4-FFF2-40B4-BE49-F238E27FC236}">
                <a16:creationId xmlns:a16="http://schemas.microsoft.com/office/drawing/2014/main" id="{B7DEEA12-F7E1-B808-6EBB-111D64C5EADD}"/>
              </a:ext>
            </a:extLst>
          </p:cNvPr>
          <p:cNvGraphicFramePr>
            <a:graphicFrameLocks noGrp="1"/>
          </p:cNvGraphicFramePr>
          <p:nvPr>
            <p:extLst>
              <p:ext uri="{D42A27DB-BD31-4B8C-83A1-F6EECF244321}">
                <p14:modId xmlns:p14="http://schemas.microsoft.com/office/powerpoint/2010/main" val="2379962446"/>
              </p:ext>
            </p:extLst>
          </p:nvPr>
        </p:nvGraphicFramePr>
        <p:xfrm>
          <a:off x="323528" y="1053070"/>
          <a:ext cx="8623803" cy="4320146"/>
        </p:xfrm>
        <a:graphic>
          <a:graphicData uri="http://schemas.openxmlformats.org/drawingml/2006/table">
            <a:tbl>
              <a:tblPr/>
              <a:tblGrid>
                <a:gridCol w="2970261">
                  <a:extLst>
                    <a:ext uri="{9D8B030D-6E8A-4147-A177-3AD203B41FA5}">
                      <a16:colId xmlns:a16="http://schemas.microsoft.com/office/drawing/2014/main" val="3089720649"/>
                    </a:ext>
                  </a:extLst>
                </a:gridCol>
                <a:gridCol w="1750589">
                  <a:extLst>
                    <a:ext uri="{9D8B030D-6E8A-4147-A177-3AD203B41FA5}">
                      <a16:colId xmlns:a16="http://schemas.microsoft.com/office/drawing/2014/main" val="903156640"/>
                    </a:ext>
                  </a:extLst>
                </a:gridCol>
                <a:gridCol w="1219673">
                  <a:extLst>
                    <a:ext uri="{9D8B030D-6E8A-4147-A177-3AD203B41FA5}">
                      <a16:colId xmlns:a16="http://schemas.microsoft.com/office/drawing/2014/main" val="2582578275"/>
                    </a:ext>
                  </a:extLst>
                </a:gridCol>
                <a:gridCol w="1592749">
                  <a:extLst>
                    <a:ext uri="{9D8B030D-6E8A-4147-A177-3AD203B41FA5}">
                      <a16:colId xmlns:a16="http://schemas.microsoft.com/office/drawing/2014/main" val="2232094575"/>
                    </a:ext>
                  </a:extLst>
                </a:gridCol>
                <a:gridCol w="1090531">
                  <a:extLst>
                    <a:ext uri="{9D8B030D-6E8A-4147-A177-3AD203B41FA5}">
                      <a16:colId xmlns:a16="http://schemas.microsoft.com/office/drawing/2014/main" val="3256724681"/>
                    </a:ext>
                  </a:extLst>
                </a:gridCol>
              </a:tblGrid>
              <a:tr h="1312044">
                <a:tc>
                  <a:txBody>
                    <a:bodyPr/>
                    <a:lstStyle/>
                    <a:p>
                      <a:pPr algn="l" rtl="0" fontAlgn="base">
                        <a:lnSpc>
                          <a:spcPts val="1425"/>
                        </a:lnSpc>
                        <a:buNone/>
                      </a:pPr>
                      <a:r>
                        <a:rPr lang="en-GB" sz="2000" b="1" i="0" dirty="0">
                          <a:effectLst/>
                          <a:latin typeface="Aptos" panose="020B0004020202020204" pitchFamily="34" charset="0"/>
                        </a:rPr>
                        <a:t> </a:t>
                      </a:r>
                    </a:p>
                    <a:p>
                      <a:pPr algn="l" rtl="0" fontAlgn="base">
                        <a:lnSpc>
                          <a:spcPts val="1425"/>
                        </a:lnSpc>
                        <a:buNone/>
                      </a:pPr>
                      <a:r>
                        <a:rPr lang="en-GB" sz="2000" b="1" i="0" dirty="0">
                          <a:effectLst/>
                          <a:latin typeface="Aptos" panose="020B0004020202020204" pitchFamily="34" charset="0"/>
                        </a:rPr>
                        <a:t>Country Group</a:t>
                      </a:r>
                      <a:r>
                        <a:rPr lang="en-GB" sz="2000" b="0" i="0" dirty="0">
                          <a:effectLst/>
                          <a:latin typeface="Aptos" panose="020B0004020202020204" pitchFamily="34" charset="0"/>
                        </a:rPr>
                        <a:t> </a:t>
                      </a:r>
                      <a:endParaRPr lang="en-GB" sz="2000" b="0" i="0" dirty="0">
                        <a:effectLst/>
                      </a:endParaRPr>
                    </a:p>
                  </a:txBody>
                  <a:tcPr>
                    <a:lnL>
                      <a:noFill/>
                    </a:lnL>
                    <a:lnR>
                      <a:noFill/>
                    </a:lnR>
                    <a:lnT>
                      <a:noFill/>
                    </a:lnT>
                    <a:lnB w="9525" cap="flat" cmpd="sng" algn="ctr">
                      <a:solidFill>
                        <a:srgbClr val="A0BDBF"/>
                      </a:solidFill>
                      <a:prstDash val="solid"/>
                      <a:round/>
                      <a:headEnd type="none" w="med" len="med"/>
                      <a:tailEnd type="none" w="med" len="med"/>
                    </a:lnB>
                    <a:noFill/>
                  </a:tcPr>
                </a:tc>
                <a:tc>
                  <a:txBody>
                    <a:bodyPr/>
                    <a:lstStyle/>
                    <a:p>
                      <a:pPr algn="ctr" rtl="0" fontAlgn="base">
                        <a:lnSpc>
                          <a:spcPts val="1425"/>
                        </a:lnSpc>
                        <a:buNone/>
                      </a:pPr>
                      <a:r>
                        <a:rPr lang="en-GB" sz="2000" b="1" i="0">
                          <a:effectLst/>
                          <a:latin typeface="Aptos" panose="020B0004020202020204" pitchFamily="34" charset="0"/>
                        </a:rPr>
                        <a:t> </a:t>
                      </a:r>
                    </a:p>
                    <a:p>
                      <a:pPr algn="ctr" rtl="0" fontAlgn="base">
                        <a:lnSpc>
                          <a:spcPts val="1425"/>
                        </a:lnSpc>
                        <a:buNone/>
                      </a:pPr>
                      <a:r>
                        <a:rPr lang="en-GB" sz="2000" b="1" i="0">
                          <a:effectLst/>
                          <a:latin typeface="Aptos" panose="020B0004020202020204" pitchFamily="34" charset="0"/>
                        </a:rPr>
                        <a:t>Amount Paid</a:t>
                      </a:r>
                      <a:r>
                        <a:rPr lang="en-GB" sz="2000" b="0" i="0">
                          <a:effectLst/>
                          <a:latin typeface="Aptos" panose="020B0004020202020204" pitchFamily="34" charset="0"/>
                        </a:rPr>
                        <a:t> </a:t>
                      </a:r>
                      <a:endParaRPr lang="en-GB" sz="2000" b="0" i="0">
                        <a:effectLst/>
                      </a:endParaRPr>
                    </a:p>
                  </a:txBody>
                  <a:tcPr>
                    <a:lnL>
                      <a:noFill/>
                    </a:lnL>
                    <a:lnR>
                      <a:noFill/>
                    </a:lnR>
                    <a:lnT>
                      <a:noFill/>
                    </a:lnT>
                    <a:lnB w="9525" cap="flat" cmpd="sng" algn="ctr">
                      <a:solidFill>
                        <a:srgbClr val="80F2BF"/>
                      </a:solidFill>
                      <a:prstDash val="solid"/>
                      <a:round/>
                      <a:headEnd type="none" w="med" len="med"/>
                      <a:tailEnd type="none" w="med" len="med"/>
                    </a:lnB>
                    <a:noFill/>
                  </a:tcPr>
                </a:tc>
                <a:tc>
                  <a:txBody>
                    <a:bodyPr/>
                    <a:lstStyle/>
                    <a:p>
                      <a:pPr algn="ctr" rtl="0" fontAlgn="base">
                        <a:lnSpc>
                          <a:spcPts val="1425"/>
                        </a:lnSpc>
                        <a:buNone/>
                      </a:pPr>
                      <a:r>
                        <a:rPr lang="en-GB" sz="2000" b="1" i="0">
                          <a:effectLst/>
                          <a:latin typeface="Aptos" panose="020B0004020202020204" pitchFamily="34" charset="0"/>
                        </a:rPr>
                        <a:t>% of Revenue</a:t>
                      </a:r>
                      <a:r>
                        <a:rPr lang="en-GB" sz="2000" b="0" i="0">
                          <a:effectLst/>
                          <a:latin typeface="Aptos" panose="020B0004020202020204" pitchFamily="34" charset="0"/>
                        </a:rPr>
                        <a:t> </a:t>
                      </a:r>
                      <a:endParaRPr lang="en-GB" sz="2000" b="0" i="0">
                        <a:effectLst/>
                      </a:endParaRPr>
                    </a:p>
                  </a:txBody>
                  <a:tcPr>
                    <a:lnL>
                      <a:noFill/>
                    </a:lnL>
                    <a:lnR>
                      <a:noFill/>
                    </a:lnR>
                    <a:lnT>
                      <a:noFill/>
                    </a:lnT>
                    <a:lnB w="9525" cap="flat" cmpd="sng" algn="ctr">
                      <a:solidFill>
                        <a:srgbClr val="008DBF"/>
                      </a:solidFill>
                      <a:prstDash val="solid"/>
                      <a:round/>
                      <a:headEnd type="none" w="med" len="med"/>
                      <a:tailEnd type="none" w="med" len="med"/>
                    </a:lnB>
                    <a:noFill/>
                  </a:tcPr>
                </a:tc>
                <a:tc>
                  <a:txBody>
                    <a:bodyPr/>
                    <a:lstStyle/>
                    <a:p>
                      <a:pPr algn="ctr" rtl="0" fontAlgn="base">
                        <a:lnSpc>
                          <a:spcPts val="1425"/>
                        </a:lnSpc>
                        <a:buNone/>
                      </a:pPr>
                      <a:r>
                        <a:rPr lang="en-GB" sz="2000" b="1" i="0" dirty="0">
                          <a:effectLst/>
                          <a:latin typeface="Aptos" panose="020B0004020202020204" pitchFamily="34" charset="0"/>
                        </a:rPr>
                        <a:t>% of Spending</a:t>
                      </a:r>
                      <a:r>
                        <a:rPr lang="en-GB" sz="2000" b="0" i="0" dirty="0">
                          <a:effectLst/>
                          <a:latin typeface="Aptos" panose="020B0004020202020204" pitchFamily="34" charset="0"/>
                        </a:rPr>
                        <a:t> </a:t>
                      </a:r>
                      <a:endParaRPr lang="en-GB" sz="2000" b="0" i="0" dirty="0">
                        <a:effectLst/>
                      </a:endParaRPr>
                    </a:p>
                  </a:txBody>
                  <a:tcPr anchor="ctr">
                    <a:lnL>
                      <a:noFill/>
                    </a:lnL>
                    <a:lnR>
                      <a:noFill/>
                    </a:lnR>
                    <a:lnT>
                      <a:noFill/>
                    </a:lnT>
                    <a:lnB w="9525" cap="flat" cmpd="sng" algn="ctr">
                      <a:solidFill>
                        <a:srgbClr val="00C4BF"/>
                      </a:solidFill>
                      <a:prstDash val="solid"/>
                      <a:round/>
                      <a:headEnd type="none" w="med" len="med"/>
                      <a:tailEnd type="none" w="med" len="med"/>
                    </a:lnB>
                    <a:noFill/>
                  </a:tcPr>
                </a:tc>
                <a:tc>
                  <a:txBody>
                    <a:bodyPr/>
                    <a:lstStyle/>
                    <a:p>
                      <a:pPr algn="ctr" rtl="0" fontAlgn="base">
                        <a:lnSpc>
                          <a:spcPts val="1425"/>
                        </a:lnSpc>
                        <a:buNone/>
                      </a:pPr>
                      <a:r>
                        <a:rPr lang="en-GB" sz="2000" b="1" i="0" dirty="0">
                          <a:effectLst/>
                          <a:latin typeface="Aptos" panose="020B0004020202020204" pitchFamily="34" charset="0"/>
                        </a:rPr>
                        <a:t>% of GDP</a:t>
                      </a:r>
                      <a:r>
                        <a:rPr lang="en-GB" sz="2000" b="0" i="0" dirty="0">
                          <a:effectLst/>
                          <a:latin typeface="Aptos" panose="020B0004020202020204" pitchFamily="34" charset="0"/>
                        </a:rPr>
                        <a:t> </a:t>
                      </a:r>
                      <a:endParaRPr lang="en-GB" sz="2000" b="0" i="0" dirty="0">
                        <a:effectLst/>
                      </a:endParaRPr>
                    </a:p>
                  </a:txBody>
                  <a:tcPr anchor="ctr">
                    <a:lnL>
                      <a:noFill/>
                    </a:lnL>
                    <a:lnR>
                      <a:noFill/>
                    </a:lnR>
                    <a:lnT>
                      <a:noFill/>
                    </a:lnT>
                    <a:lnB w="9525" cap="flat" cmpd="sng" algn="ctr">
                      <a:solidFill>
                        <a:srgbClr val="A0FBBF"/>
                      </a:solidFill>
                      <a:prstDash val="solid"/>
                      <a:round/>
                      <a:headEnd type="none" w="med" len="med"/>
                      <a:tailEnd type="none" w="med" len="med"/>
                    </a:lnB>
                    <a:noFill/>
                  </a:tcPr>
                </a:tc>
                <a:extLst>
                  <a:ext uri="{0D108BD9-81ED-4DB2-BD59-A6C34878D82A}">
                    <a16:rowId xmlns:a16="http://schemas.microsoft.com/office/drawing/2014/main" val="488366086"/>
                  </a:ext>
                </a:extLst>
              </a:tr>
              <a:tr h="565353">
                <a:tc>
                  <a:txBody>
                    <a:bodyPr/>
                    <a:lstStyle/>
                    <a:p>
                      <a:pPr algn="l" rtl="0" fontAlgn="base">
                        <a:lnSpc>
                          <a:spcPts val="1425"/>
                        </a:lnSpc>
                        <a:buNone/>
                      </a:pPr>
                      <a:r>
                        <a:rPr lang="en-GB" sz="2000" b="0" i="0" dirty="0">
                          <a:effectLst/>
                          <a:latin typeface="Aptos" panose="020B0004020202020204" pitchFamily="34" charset="0"/>
                        </a:rPr>
                        <a:t>All G77&amp;China </a:t>
                      </a:r>
                      <a:endParaRPr lang="en-GB" sz="2000" b="0" i="0" dirty="0">
                        <a:effectLst/>
                      </a:endParaRPr>
                    </a:p>
                  </a:txBody>
                  <a:tcPr>
                    <a:lnL>
                      <a:noFill/>
                    </a:lnL>
                    <a:lnR>
                      <a:noFill/>
                    </a:lnR>
                    <a:lnT w="9525" cap="flat" cmpd="sng" algn="ctr">
                      <a:solidFill>
                        <a:srgbClr val="A0BDBF"/>
                      </a:solidFill>
                      <a:prstDash val="solid"/>
                      <a:round/>
                      <a:headEnd type="none" w="med" len="med"/>
                      <a:tailEnd type="none" w="med" len="med"/>
                    </a:lnT>
                    <a:lnB>
                      <a:noFill/>
                    </a:lnB>
                    <a:noFill/>
                  </a:tcPr>
                </a:tc>
                <a:tc>
                  <a:txBody>
                    <a:bodyPr/>
                    <a:lstStyle/>
                    <a:p>
                      <a:pPr algn="ctr" rtl="0" fontAlgn="base">
                        <a:lnSpc>
                          <a:spcPts val="1425"/>
                        </a:lnSpc>
                        <a:buNone/>
                      </a:pPr>
                      <a:r>
                        <a:rPr lang="en-GB" sz="2000" b="0" i="0">
                          <a:effectLst/>
                          <a:latin typeface="Aptos" panose="020B0004020202020204" pitchFamily="34" charset="0"/>
                        </a:rPr>
                        <a:t>US$8.8 trillion </a:t>
                      </a:r>
                      <a:endParaRPr lang="en-GB" sz="2000" b="0" i="0">
                        <a:effectLst/>
                      </a:endParaRPr>
                    </a:p>
                  </a:txBody>
                  <a:tcPr>
                    <a:lnL>
                      <a:noFill/>
                    </a:lnL>
                    <a:lnR>
                      <a:noFill/>
                    </a:lnR>
                    <a:lnT w="9525" cap="flat" cmpd="sng" algn="ctr">
                      <a:solidFill>
                        <a:srgbClr val="80F2BF"/>
                      </a:solidFill>
                      <a:prstDash val="solid"/>
                      <a:round/>
                      <a:headEnd type="none" w="med" len="med"/>
                      <a:tailEnd type="none" w="med" len="med"/>
                    </a:lnT>
                    <a:lnB>
                      <a:noFill/>
                    </a:lnB>
                    <a:noFill/>
                  </a:tcPr>
                </a:tc>
                <a:tc>
                  <a:txBody>
                    <a:bodyPr/>
                    <a:lstStyle/>
                    <a:p>
                      <a:pPr algn="ctr" rtl="0" fontAlgn="base">
                        <a:lnSpc>
                          <a:spcPts val="1425"/>
                        </a:lnSpc>
                        <a:buNone/>
                      </a:pPr>
                      <a:r>
                        <a:rPr lang="en-GB" sz="2000" b="0" i="0">
                          <a:effectLst/>
                          <a:latin typeface="Aptos" panose="020B0004020202020204" pitchFamily="34" charset="0"/>
                        </a:rPr>
                        <a:t>46.3% </a:t>
                      </a:r>
                      <a:endParaRPr lang="en-GB" sz="2000" b="0" i="0">
                        <a:effectLst/>
                      </a:endParaRPr>
                    </a:p>
                  </a:txBody>
                  <a:tcPr anchor="ctr">
                    <a:lnL>
                      <a:noFill/>
                    </a:lnL>
                    <a:lnR>
                      <a:noFill/>
                    </a:lnR>
                    <a:lnT w="9525" cap="flat" cmpd="sng" algn="ctr">
                      <a:solidFill>
                        <a:srgbClr val="008DBF"/>
                      </a:solidFill>
                      <a:prstDash val="solid"/>
                      <a:round/>
                      <a:headEnd type="none" w="med" len="med"/>
                      <a:tailEnd type="none" w="med" len="med"/>
                    </a:lnT>
                    <a:lnB>
                      <a:noFill/>
                    </a:lnB>
                    <a:noFill/>
                  </a:tcPr>
                </a:tc>
                <a:tc>
                  <a:txBody>
                    <a:bodyPr/>
                    <a:lstStyle/>
                    <a:p>
                      <a:pPr algn="ctr" rtl="0" fontAlgn="base">
                        <a:lnSpc>
                          <a:spcPts val="1425"/>
                        </a:lnSpc>
                        <a:buNone/>
                      </a:pPr>
                      <a:r>
                        <a:rPr lang="en-GB" sz="2000" b="0" i="0">
                          <a:effectLst/>
                          <a:latin typeface="Aptos" panose="020B0004020202020204" pitchFamily="34" charset="0"/>
                        </a:rPr>
                        <a:t>35.4% </a:t>
                      </a:r>
                      <a:endParaRPr lang="en-GB" sz="2000" b="0" i="0">
                        <a:effectLst/>
                      </a:endParaRPr>
                    </a:p>
                  </a:txBody>
                  <a:tcPr anchor="ctr">
                    <a:lnL>
                      <a:noFill/>
                    </a:lnL>
                    <a:lnR>
                      <a:noFill/>
                    </a:lnR>
                    <a:lnT w="9525" cap="flat" cmpd="sng" algn="ctr">
                      <a:solidFill>
                        <a:srgbClr val="00C4BF"/>
                      </a:solidFill>
                      <a:prstDash val="solid"/>
                      <a:round/>
                      <a:headEnd type="none" w="med" len="med"/>
                      <a:tailEnd type="none" w="med" len="med"/>
                    </a:lnT>
                    <a:lnB>
                      <a:noFill/>
                    </a:lnB>
                    <a:noFill/>
                  </a:tcPr>
                </a:tc>
                <a:tc>
                  <a:txBody>
                    <a:bodyPr/>
                    <a:lstStyle/>
                    <a:p>
                      <a:pPr algn="ctr" rtl="0" fontAlgn="base">
                        <a:lnSpc>
                          <a:spcPts val="1425"/>
                        </a:lnSpc>
                        <a:buNone/>
                      </a:pPr>
                      <a:r>
                        <a:rPr lang="en-GB" sz="2000" b="0" i="0">
                          <a:effectLst/>
                          <a:latin typeface="Aptos" panose="020B0004020202020204" pitchFamily="34" charset="0"/>
                        </a:rPr>
                        <a:t>8.8% </a:t>
                      </a:r>
                      <a:endParaRPr lang="en-GB" sz="2000" b="0" i="0">
                        <a:effectLst/>
                      </a:endParaRPr>
                    </a:p>
                  </a:txBody>
                  <a:tcPr anchor="ctr">
                    <a:lnL>
                      <a:noFill/>
                    </a:lnL>
                    <a:lnR>
                      <a:noFill/>
                    </a:lnR>
                    <a:lnT w="9525" cap="flat" cmpd="sng" algn="ctr">
                      <a:solidFill>
                        <a:srgbClr val="A0FBBF"/>
                      </a:solidFill>
                      <a:prstDash val="solid"/>
                      <a:round/>
                      <a:headEnd type="none" w="med" len="med"/>
                      <a:tailEnd type="none" w="med" len="med"/>
                    </a:lnT>
                    <a:lnB>
                      <a:noFill/>
                    </a:lnB>
                    <a:noFill/>
                  </a:tcPr>
                </a:tc>
                <a:extLst>
                  <a:ext uri="{0D108BD9-81ED-4DB2-BD59-A6C34878D82A}">
                    <a16:rowId xmlns:a16="http://schemas.microsoft.com/office/drawing/2014/main" val="2531023178"/>
                  </a:ext>
                </a:extLst>
              </a:tr>
              <a:tr h="565353">
                <a:tc>
                  <a:txBody>
                    <a:bodyPr/>
                    <a:lstStyle/>
                    <a:p>
                      <a:pPr algn="l" rtl="0" fontAlgn="base">
                        <a:lnSpc>
                          <a:spcPts val="1425"/>
                        </a:lnSpc>
                        <a:buNone/>
                      </a:pPr>
                      <a:r>
                        <a:rPr lang="en-GB" sz="2000" b="0" i="0" dirty="0">
                          <a:effectLst/>
                          <a:latin typeface="Aptos" panose="020B0004020202020204" pitchFamily="34" charset="0"/>
                        </a:rPr>
                        <a:t>Lower-income Countries* </a:t>
                      </a:r>
                      <a:endParaRPr lang="en-GB" sz="2000" b="0" i="0" dirty="0">
                        <a:effectLst/>
                      </a:endParaRPr>
                    </a:p>
                  </a:txBody>
                  <a:tcP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US$1.3 trillion </a:t>
                      </a:r>
                      <a:endParaRPr lang="en-GB" sz="2000" b="0" i="0">
                        <a:effectLst/>
                      </a:endParaRPr>
                    </a:p>
                  </a:txBody>
                  <a:tcP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53.8% </a:t>
                      </a:r>
                      <a:endParaRPr lang="en-GB" sz="2000" b="0" i="0">
                        <a:effectLst/>
                      </a:endParaRPr>
                    </a:p>
                  </a:txBody>
                  <a:tcPr anchor="ct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40.9% </a:t>
                      </a:r>
                      <a:endParaRPr lang="en-GB" sz="2000" b="0" i="0">
                        <a:effectLst/>
                      </a:endParaRPr>
                    </a:p>
                  </a:txBody>
                  <a:tcPr anchor="ct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9.4% </a:t>
                      </a:r>
                      <a:endParaRPr lang="en-GB" sz="2000" b="0" i="0">
                        <a:effectLst/>
                      </a:endParaRPr>
                    </a:p>
                  </a:txBody>
                  <a:tcPr anchor="ctr">
                    <a:lnL>
                      <a:noFill/>
                    </a:lnL>
                    <a:lnR>
                      <a:noFill/>
                    </a:lnR>
                    <a:lnT>
                      <a:noFill/>
                    </a:lnT>
                    <a:lnB>
                      <a:noFill/>
                    </a:lnB>
                    <a:noFill/>
                  </a:tcPr>
                </a:tc>
                <a:extLst>
                  <a:ext uri="{0D108BD9-81ED-4DB2-BD59-A6C34878D82A}">
                    <a16:rowId xmlns:a16="http://schemas.microsoft.com/office/drawing/2014/main" val="3159757573"/>
                  </a:ext>
                </a:extLst>
              </a:tr>
              <a:tr h="938698">
                <a:tc>
                  <a:txBody>
                    <a:bodyPr/>
                    <a:lstStyle/>
                    <a:p>
                      <a:pPr algn="l" rtl="0" fontAlgn="base">
                        <a:lnSpc>
                          <a:spcPts val="1425"/>
                        </a:lnSpc>
                        <a:buNone/>
                      </a:pPr>
                      <a:r>
                        <a:rPr lang="en-GB" sz="2000" b="0" i="0" dirty="0">
                          <a:effectLst/>
                          <a:latin typeface="Aptos" panose="020B0004020202020204" pitchFamily="34" charset="0"/>
                        </a:rPr>
                        <a:t>Sub-Saharan Africa </a:t>
                      </a:r>
                      <a:endParaRPr lang="en-GB" sz="2000" b="0" i="0" dirty="0">
                        <a:effectLst/>
                      </a:endParaRPr>
                    </a:p>
                  </a:txBody>
                  <a:tcP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US$235 billion </a:t>
                      </a:r>
                      <a:endParaRPr lang="en-GB" sz="2000" b="0" i="0">
                        <a:effectLst/>
                      </a:endParaRPr>
                    </a:p>
                  </a:txBody>
                  <a:tcP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59.9% </a:t>
                      </a:r>
                      <a:endParaRPr lang="en-GB" sz="2000" b="0" i="0">
                        <a:effectLst/>
                      </a:endParaRPr>
                    </a:p>
                  </a:txBody>
                  <a:tcPr anchor="ct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44.7% </a:t>
                      </a:r>
                      <a:endParaRPr lang="en-GB" sz="2000" b="0" i="0">
                        <a:effectLst/>
                      </a:endParaRPr>
                    </a:p>
                  </a:txBody>
                  <a:tcPr anchor="ct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10.2% </a:t>
                      </a:r>
                      <a:endParaRPr lang="en-GB" sz="2000" b="0" i="0">
                        <a:effectLst/>
                      </a:endParaRPr>
                    </a:p>
                  </a:txBody>
                  <a:tcPr anchor="ctr">
                    <a:lnL>
                      <a:noFill/>
                    </a:lnL>
                    <a:lnR>
                      <a:noFill/>
                    </a:lnR>
                    <a:lnT>
                      <a:noFill/>
                    </a:lnT>
                    <a:lnB>
                      <a:noFill/>
                    </a:lnB>
                    <a:noFill/>
                  </a:tcPr>
                </a:tc>
                <a:extLst>
                  <a:ext uri="{0D108BD9-81ED-4DB2-BD59-A6C34878D82A}">
                    <a16:rowId xmlns:a16="http://schemas.microsoft.com/office/drawing/2014/main" val="258878163"/>
                  </a:ext>
                </a:extLst>
              </a:tr>
              <a:tr h="938698">
                <a:tc>
                  <a:txBody>
                    <a:bodyPr/>
                    <a:lstStyle/>
                    <a:p>
                      <a:pPr algn="l" rtl="0" fontAlgn="base">
                        <a:lnSpc>
                          <a:spcPts val="1425"/>
                        </a:lnSpc>
                        <a:buNone/>
                      </a:pPr>
                      <a:r>
                        <a:rPr lang="en-GB" sz="2000" b="0" i="0" dirty="0">
                          <a:effectLst/>
                          <a:latin typeface="Aptos" panose="020B0004020202020204" pitchFamily="34" charset="0"/>
                        </a:rPr>
                        <a:t>Sida countries</a:t>
                      </a:r>
                      <a:r>
                        <a:rPr lang="en-GB" sz="2000" b="0" i="0" baseline="30000" dirty="0">
                          <a:effectLst/>
                          <a:latin typeface="Aptos" panose="020B0004020202020204" pitchFamily="34" charset="0"/>
                        </a:rPr>
                        <a:t>1</a:t>
                      </a:r>
                      <a:r>
                        <a:rPr lang="en-GB" sz="2000" b="0" i="0" dirty="0">
                          <a:effectLst/>
                          <a:latin typeface="Aptos" panose="020B0004020202020204" pitchFamily="34" charset="0"/>
                        </a:rPr>
                        <a:t> </a:t>
                      </a:r>
                      <a:endParaRPr lang="en-GB" sz="2000" b="0" i="0" dirty="0">
                        <a:effectLst/>
                      </a:endParaRPr>
                    </a:p>
                  </a:txBody>
                  <a:tcP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US$151 billion </a:t>
                      </a:r>
                      <a:endParaRPr lang="en-GB" sz="2000" b="0" i="0">
                        <a:effectLst/>
                      </a:endParaRPr>
                    </a:p>
                  </a:txBody>
                  <a:tcP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46.2% </a:t>
                      </a:r>
                      <a:endParaRPr lang="en-GB" sz="2000" b="0" i="0">
                        <a:effectLst/>
                      </a:endParaRPr>
                    </a:p>
                  </a:txBody>
                  <a:tcPr anchor="ctr">
                    <a:lnL>
                      <a:noFill/>
                    </a:lnL>
                    <a:lnR>
                      <a:noFill/>
                    </a:lnR>
                    <a:lnT>
                      <a:noFill/>
                    </a:lnT>
                    <a:lnB>
                      <a:noFill/>
                    </a:lnB>
                    <a:noFill/>
                  </a:tcPr>
                </a:tc>
                <a:tc>
                  <a:txBody>
                    <a:bodyPr/>
                    <a:lstStyle/>
                    <a:p>
                      <a:pPr algn="ctr" rtl="0" fontAlgn="base">
                        <a:lnSpc>
                          <a:spcPts val="1425"/>
                        </a:lnSpc>
                        <a:buNone/>
                      </a:pPr>
                      <a:r>
                        <a:rPr lang="en-GB" sz="2000" b="0" i="0">
                          <a:effectLst/>
                          <a:latin typeface="Aptos" panose="020B0004020202020204" pitchFamily="34" charset="0"/>
                        </a:rPr>
                        <a:t>36.2% </a:t>
                      </a:r>
                      <a:endParaRPr lang="en-GB" sz="2000" b="0" i="0">
                        <a:effectLst/>
                      </a:endParaRPr>
                    </a:p>
                  </a:txBody>
                  <a:tcPr anchor="ctr">
                    <a:lnL>
                      <a:noFill/>
                    </a:lnL>
                    <a:lnR>
                      <a:noFill/>
                    </a:lnR>
                    <a:lnT>
                      <a:noFill/>
                    </a:lnT>
                    <a:lnB>
                      <a:noFill/>
                    </a:lnB>
                    <a:noFill/>
                  </a:tcPr>
                </a:tc>
                <a:tc>
                  <a:txBody>
                    <a:bodyPr/>
                    <a:lstStyle/>
                    <a:p>
                      <a:pPr algn="ctr" rtl="0" fontAlgn="base">
                        <a:lnSpc>
                          <a:spcPts val="1425"/>
                        </a:lnSpc>
                        <a:buNone/>
                      </a:pPr>
                      <a:r>
                        <a:rPr lang="en-GB" sz="2000" b="0" i="0" dirty="0">
                          <a:effectLst/>
                          <a:latin typeface="Aptos" panose="020B0004020202020204" pitchFamily="34" charset="0"/>
                        </a:rPr>
                        <a:t>8.1% </a:t>
                      </a:r>
                      <a:endParaRPr lang="en-GB" sz="2000" b="0" i="0" dirty="0">
                        <a:effectLst/>
                      </a:endParaRPr>
                    </a:p>
                  </a:txBody>
                  <a:tcPr anchor="ctr">
                    <a:lnL>
                      <a:noFill/>
                    </a:lnL>
                    <a:lnR>
                      <a:noFill/>
                    </a:lnR>
                    <a:lnT>
                      <a:noFill/>
                    </a:lnT>
                    <a:lnB>
                      <a:noFill/>
                    </a:lnB>
                    <a:noFill/>
                  </a:tcPr>
                </a:tc>
                <a:extLst>
                  <a:ext uri="{0D108BD9-81ED-4DB2-BD59-A6C34878D82A}">
                    <a16:rowId xmlns:a16="http://schemas.microsoft.com/office/drawing/2014/main" val="517660827"/>
                  </a:ext>
                </a:extLst>
              </a:tr>
            </a:tbl>
          </a:graphicData>
        </a:graphic>
      </p:graphicFrame>
      <p:sp>
        <p:nvSpPr>
          <p:cNvPr id="7" name="TextBox 6">
            <a:extLst>
              <a:ext uri="{FF2B5EF4-FFF2-40B4-BE49-F238E27FC236}">
                <a16:creationId xmlns:a16="http://schemas.microsoft.com/office/drawing/2014/main" id="{D7AE7DEF-EEC5-4795-3F9A-BEDF26536701}"/>
              </a:ext>
            </a:extLst>
          </p:cNvPr>
          <p:cNvSpPr txBox="1"/>
          <p:nvPr/>
        </p:nvSpPr>
        <p:spPr>
          <a:xfrm>
            <a:off x="633513" y="5482418"/>
            <a:ext cx="7870091" cy="759632"/>
          </a:xfrm>
          <a:prstGeom prst="rect">
            <a:avLst/>
          </a:prstGeom>
          <a:noFill/>
        </p:spPr>
        <p:txBody>
          <a:bodyPr wrap="square">
            <a:spAutoFit/>
          </a:bodyPr>
          <a:lstStyle/>
          <a:p>
            <a:pPr algn="l" rtl="0" fontAlgn="base">
              <a:lnSpc>
                <a:spcPts val="1477"/>
              </a:lnSpc>
              <a:spcAft>
                <a:spcPts val="600"/>
              </a:spcAft>
              <a:buNone/>
            </a:pPr>
            <a:r>
              <a:rPr lang="en-GB" sz="1800" b="0" i="0" dirty="0">
                <a:solidFill>
                  <a:srgbClr val="000000"/>
                </a:solidFill>
                <a:effectLst/>
                <a:latin typeface="Aptos" panose="020B0004020202020204" pitchFamily="34" charset="0"/>
              </a:rPr>
              <a:t>* = Low-income countries and lower middle-income countries. </a:t>
            </a:r>
          </a:p>
          <a:p>
            <a:pPr algn="l" rtl="0" fontAlgn="base">
              <a:lnSpc>
                <a:spcPts val="1477"/>
              </a:lnSpc>
              <a:spcAft>
                <a:spcPts val="600"/>
              </a:spcAft>
              <a:buNone/>
            </a:pPr>
            <a:r>
              <a:rPr lang="en-GB" sz="1800" b="0" i="0" dirty="0">
                <a:solidFill>
                  <a:srgbClr val="000000"/>
                </a:solidFill>
                <a:effectLst/>
                <a:latin typeface="Aptos" panose="020B0004020202020204" pitchFamily="34" charset="0"/>
              </a:rPr>
              <a:t>Source: Debt Watch Database, Development Finance International, based on IMF data</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891139000"/>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E7420-A974-28B6-D839-58E14BB81D3A}"/>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B5896224-5415-42AE-7968-141E2ACE43DC}"/>
              </a:ext>
            </a:extLst>
          </p:cNvPr>
          <p:cNvSpPr>
            <a:spLocks noGrp="1"/>
          </p:cNvSpPr>
          <p:nvPr>
            <p:ph type="sldNum" sz="quarter" idx="12"/>
          </p:nvPr>
        </p:nvSpPr>
        <p:spPr/>
        <p:txBody>
          <a:bodyPr/>
          <a:lstStyle/>
          <a:p>
            <a:pPr>
              <a:defRPr/>
            </a:pPr>
            <a:fld id="{6A9080D5-5012-4CF8-9AC4-E98FE883054F}" type="slidenum">
              <a:rPr lang="en-GB" noProof="0" smtClean="0"/>
              <a:pPr>
                <a:defRPr/>
              </a:pPr>
              <a:t>9</a:t>
            </a:fld>
            <a:endParaRPr lang="en-GB" noProof="0" dirty="0"/>
          </a:p>
        </p:txBody>
      </p:sp>
      <p:sp>
        <p:nvSpPr>
          <p:cNvPr id="153602" name="Rectangle 2">
            <a:extLst>
              <a:ext uri="{FF2B5EF4-FFF2-40B4-BE49-F238E27FC236}">
                <a16:creationId xmlns:a16="http://schemas.microsoft.com/office/drawing/2014/main" id="{F017D786-4E69-A534-7F72-256FB7550048}"/>
              </a:ext>
            </a:extLst>
          </p:cNvPr>
          <p:cNvSpPr>
            <a:spLocks noGrp="1" noChangeArrowheads="1"/>
          </p:cNvSpPr>
          <p:nvPr>
            <p:ph type="title"/>
          </p:nvPr>
        </p:nvSpPr>
        <p:spPr>
          <a:xfrm>
            <a:off x="517525" y="188913"/>
            <a:ext cx="8447088" cy="576262"/>
          </a:xfrm>
        </p:spPr>
        <p:txBody>
          <a:bodyPr/>
          <a:lstStyle/>
          <a:p>
            <a:pPr eaLnBrk="1" hangingPunct="1">
              <a:defRPr/>
            </a:pPr>
            <a:r>
              <a:rPr lang="en-GB" sz="3000" noProof="0" dirty="0"/>
              <a:t>WHAT CAUSED THE NEW CRISIS ?</a:t>
            </a:r>
            <a:br>
              <a:rPr lang="en-GB" sz="3000" noProof="0" dirty="0"/>
            </a:br>
            <a:r>
              <a:rPr lang="en-GB" sz="3000" noProof="0" dirty="0"/>
              <a:t>IT’S A SHARED RESPONSIBILITY </a:t>
            </a:r>
          </a:p>
        </p:txBody>
      </p:sp>
      <p:sp>
        <p:nvSpPr>
          <p:cNvPr id="153603" name="Rectangle 3">
            <a:extLst>
              <a:ext uri="{FF2B5EF4-FFF2-40B4-BE49-F238E27FC236}">
                <a16:creationId xmlns:a16="http://schemas.microsoft.com/office/drawing/2014/main" id="{7F4FEC08-D2AA-ED6C-38A0-E394C5DEF753}"/>
              </a:ext>
            </a:extLst>
          </p:cNvPr>
          <p:cNvSpPr>
            <a:spLocks noGrp="1" noChangeArrowheads="1"/>
          </p:cNvSpPr>
          <p:nvPr>
            <p:ph type="body" idx="1"/>
          </p:nvPr>
        </p:nvSpPr>
        <p:spPr>
          <a:xfrm>
            <a:off x="0" y="946150"/>
            <a:ext cx="9143999" cy="5554828"/>
          </a:xfrm>
        </p:spPr>
        <p:txBody>
          <a:bodyPr/>
          <a:lstStyle/>
          <a:p>
            <a:pPr marL="514350" indent="-514350">
              <a:buFont typeface="+mj-lt"/>
              <a:buAutoNum type="arabicPeriod"/>
            </a:pPr>
            <a:r>
              <a:rPr lang="en-GB" sz="2800" noProof="0" dirty="0">
                <a:effectLst/>
              </a:rPr>
              <a:t>The crisis is not only </a:t>
            </a:r>
            <a:r>
              <a:rPr lang="en-GB" sz="2800" dirty="0">
                <a:effectLst/>
              </a:rPr>
              <a:t>due to corruption /poor use of funds by borrowing countries. It is also due to irresponsible lending and corruption by creditors.</a:t>
            </a:r>
            <a:endParaRPr lang="en-GB" sz="2800" noProof="0" dirty="0">
              <a:effectLst/>
            </a:endParaRPr>
          </a:p>
          <a:p>
            <a:pPr marL="514350" indent="-514350">
              <a:buFont typeface="+mj-lt"/>
              <a:buAutoNum type="arabicPeriod"/>
            </a:pPr>
            <a:r>
              <a:rPr lang="en-GB" sz="2800" b="1" u="sng" noProof="0" dirty="0">
                <a:solidFill>
                  <a:srgbClr val="92D050"/>
                </a:solidFill>
                <a:effectLst/>
              </a:rPr>
              <a:t>Primarily it is because countries went to financial markets to borrow</a:t>
            </a:r>
            <a:r>
              <a:rPr lang="en-GB" sz="2800" noProof="0" dirty="0">
                <a:solidFill>
                  <a:srgbClr val="92D050"/>
                </a:solidFill>
                <a:effectLst/>
              </a:rPr>
              <a:t>.</a:t>
            </a:r>
            <a:r>
              <a:rPr lang="en-GB" sz="2800" noProof="0" dirty="0">
                <a:solidFill>
                  <a:srgbClr val="92D050"/>
                </a:solidFill>
              </a:rPr>
              <a:t> </a:t>
            </a:r>
            <a:r>
              <a:rPr lang="en-GB" sz="2800" noProof="0" dirty="0"/>
              <a:t>There is a 70% correlation between countries going to markets and high service, &amp; 86% for “new” (post-2010) or “frontier” borrowers, compared to only 46% for high-corruption countries</a:t>
            </a:r>
          </a:p>
          <a:p>
            <a:pPr marL="514350" indent="-514350">
              <a:buFont typeface="+mj-lt"/>
              <a:buAutoNum type="arabicPeriod"/>
            </a:pPr>
            <a:r>
              <a:rPr lang="en-GB" sz="2800" b="1" u="sng" noProof="0" dirty="0">
                <a:solidFill>
                  <a:srgbClr val="92D050"/>
                </a:solidFill>
              </a:rPr>
              <a:t>This is a joint responsibility</a:t>
            </a:r>
            <a:r>
              <a:rPr lang="en-GB" sz="2800" b="1" noProof="0" dirty="0">
                <a:solidFill>
                  <a:srgbClr val="92D050"/>
                </a:solidFill>
              </a:rPr>
              <a:t>: </a:t>
            </a:r>
            <a:r>
              <a:rPr lang="en-GB" sz="2800" noProof="0" dirty="0">
                <a:effectLst/>
              </a:rPr>
              <a:t>North told South in 2015 that aid would fall so they should go to markets to fund SDGs, + paid for credit ratings/bond advisors</a:t>
            </a:r>
          </a:p>
          <a:p>
            <a:pPr marL="514350" indent="-514350">
              <a:buFont typeface="+mj-lt"/>
              <a:buAutoNum type="arabicPeriod"/>
            </a:pPr>
            <a:r>
              <a:rPr lang="en-GB" sz="2800" noProof="0" dirty="0">
                <a:effectLst/>
              </a:rPr>
              <a:t>And it is a crisis affecting South &amp; North, which means </a:t>
            </a:r>
            <a:r>
              <a:rPr lang="en-GB" sz="2800" b="1" u="sng" noProof="0" dirty="0">
                <a:solidFill>
                  <a:srgbClr val="92D050"/>
                </a:solidFill>
                <a:effectLst/>
              </a:rPr>
              <a:t>the system is wrong for everyone.</a:t>
            </a:r>
          </a:p>
        </p:txBody>
      </p:sp>
      <p:pic>
        <p:nvPicPr>
          <p:cNvPr id="2" name="Picture 1" descr="A blue and white logo&#10;&#10;Description automatically generated">
            <a:extLst>
              <a:ext uri="{FF2B5EF4-FFF2-40B4-BE49-F238E27FC236}">
                <a16:creationId xmlns:a16="http://schemas.microsoft.com/office/drawing/2014/main" id="{921F3E63-6675-B2F9-59ED-54569A3E764B}"/>
              </a:ext>
            </a:extLst>
          </p:cNvPr>
          <p:cNvPicPr>
            <a:picLocks noChangeAspect="1"/>
          </p:cNvPicPr>
          <p:nvPr/>
        </p:nvPicPr>
        <p:blipFill>
          <a:blip r:embed="rId3"/>
          <a:stretch>
            <a:fillRect/>
          </a:stretch>
        </p:blipFill>
        <p:spPr>
          <a:xfrm>
            <a:off x="-1298" y="7938"/>
            <a:ext cx="869769" cy="762533"/>
          </a:xfrm>
          <a:prstGeom prst="rect">
            <a:avLst/>
          </a:prstGeom>
        </p:spPr>
      </p:pic>
    </p:spTree>
    <p:extLst>
      <p:ext uri="{BB962C8B-B14F-4D97-AF65-F5344CB8AC3E}">
        <p14:creationId xmlns:p14="http://schemas.microsoft.com/office/powerpoint/2010/main" val="2452288378"/>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E2CF1-81B3-17BE-0405-A43ABD5F60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0FF66A-0F56-4D1E-34EB-7ED0A7951D3F}"/>
              </a:ext>
            </a:extLst>
          </p:cNvPr>
          <p:cNvSpPr>
            <a:spLocks noGrp="1"/>
          </p:cNvSpPr>
          <p:nvPr>
            <p:ph type="title"/>
          </p:nvPr>
        </p:nvSpPr>
        <p:spPr>
          <a:xfrm>
            <a:off x="623888" y="1124744"/>
            <a:ext cx="7886700" cy="2852737"/>
          </a:xfrm>
        </p:spPr>
        <p:txBody>
          <a:bodyPr/>
          <a:lstStyle/>
          <a:p>
            <a:r>
              <a:rPr lang="en-GB" sz="4800" dirty="0"/>
              <a:t>CURRENT PROPOSALS TO SOLVE THE CRISIS</a:t>
            </a:r>
          </a:p>
        </p:txBody>
      </p:sp>
      <p:sp>
        <p:nvSpPr>
          <p:cNvPr id="3" name="Text Placeholder 2">
            <a:extLst>
              <a:ext uri="{FF2B5EF4-FFF2-40B4-BE49-F238E27FC236}">
                <a16:creationId xmlns:a16="http://schemas.microsoft.com/office/drawing/2014/main" id="{C886D22C-4553-E9A7-4CFE-12B43978882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DB3A18F-8153-042D-F92E-315AF037BEFC}"/>
              </a:ext>
            </a:extLst>
          </p:cNvPr>
          <p:cNvSpPr>
            <a:spLocks noGrp="1"/>
          </p:cNvSpPr>
          <p:nvPr>
            <p:ph type="sldNum" sz="quarter" idx="12"/>
          </p:nvPr>
        </p:nvSpPr>
        <p:spPr/>
        <p:txBody>
          <a:bodyPr/>
          <a:lstStyle/>
          <a:p>
            <a:pPr>
              <a:defRPr/>
            </a:pPr>
            <a:fld id="{0BA4FC76-4B71-415B-8830-09AA3FAAFF21}" type="slidenum">
              <a:rPr lang="en-GB" altLang="en-US" smtClean="0"/>
              <a:pPr>
                <a:defRPr/>
              </a:pPr>
              <a:t>10</a:t>
            </a:fld>
            <a:endParaRPr lang="en-GB" altLang="en-US"/>
          </a:p>
        </p:txBody>
      </p:sp>
    </p:spTree>
    <p:extLst>
      <p:ext uri="{BB962C8B-B14F-4D97-AF65-F5344CB8AC3E}">
        <p14:creationId xmlns:p14="http://schemas.microsoft.com/office/powerpoint/2010/main" val="773109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D03D9-0ABD-444C-4FD9-42C93F708D35}"/>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24555A06-2035-9FC3-0EC7-66231FD17C74}"/>
              </a:ext>
            </a:extLst>
          </p:cNvPr>
          <p:cNvSpPr>
            <a:spLocks noGrp="1"/>
          </p:cNvSpPr>
          <p:nvPr>
            <p:ph type="sldNum" sz="quarter" idx="12"/>
          </p:nvPr>
        </p:nvSpPr>
        <p:spPr/>
        <p:txBody>
          <a:bodyPr/>
          <a:lstStyle/>
          <a:p>
            <a:pPr>
              <a:defRPr/>
            </a:pPr>
            <a:fld id="{6A9080D5-5012-4CF8-9AC4-E98FE883054F}" type="slidenum">
              <a:rPr lang="en-GB" noProof="0" smtClean="0"/>
              <a:pPr>
                <a:defRPr/>
              </a:pPr>
              <a:t>11</a:t>
            </a:fld>
            <a:endParaRPr lang="en-GB" noProof="0" dirty="0"/>
          </a:p>
        </p:txBody>
      </p:sp>
      <p:sp>
        <p:nvSpPr>
          <p:cNvPr id="153602" name="Rectangle 2">
            <a:extLst>
              <a:ext uri="{FF2B5EF4-FFF2-40B4-BE49-F238E27FC236}">
                <a16:creationId xmlns:a16="http://schemas.microsoft.com/office/drawing/2014/main" id="{D3082290-B140-772B-ADD3-E30294B59B7C}"/>
              </a:ext>
            </a:extLst>
          </p:cNvPr>
          <p:cNvSpPr>
            <a:spLocks noGrp="1" noChangeArrowheads="1"/>
          </p:cNvSpPr>
          <p:nvPr>
            <p:ph type="title"/>
          </p:nvPr>
        </p:nvSpPr>
        <p:spPr>
          <a:xfrm>
            <a:off x="662349" y="158477"/>
            <a:ext cx="8447088" cy="576262"/>
          </a:xfrm>
        </p:spPr>
        <p:txBody>
          <a:bodyPr/>
          <a:lstStyle/>
          <a:p>
            <a:pPr eaLnBrk="1" hangingPunct="1">
              <a:defRPr/>
            </a:pPr>
            <a:r>
              <a:rPr lang="en-GB" sz="3200" noProof="0" dirty="0"/>
              <a:t>MORE AMBITIOUS RECENT PROPOSALS</a:t>
            </a:r>
            <a:endParaRPr lang="en-GB" sz="3600" noProof="0" dirty="0"/>
          </a:p>
        </p:txBody>
      </p:sp>
      <p:sp>
        <p:nvSpPr>
          <p:cNvPr id="153603" name="Rectangle 3">
            <a:extLst>
              <a:ext uri="{FF2B5EF4-FFF2-40B4-BE49-F238E27FC236}">
                <a16:creationId xmlns:a16="http://schemas.microsoft.com/office/drawing/2014/main" id="{172BC3C7-8ED7-340B-7A82-4815F947BD20}"/>
              </a:ext>
            </a:extLst>
          </p:cNvPr>
          <p:cNvSpPr>
            <a:spLocks noGrp="1" noChangeArrowheads="1"/>
          </p:cNvSpPr>
          <p:nvPr>
            <p:ph type="body" idx="1"/>
          </p:nvPr>
        </p:nvSpPr>
        <p:spPr>
          <a:xfrm>
            <a:off x="162106" y="865867"/>
            <a:ext cx="8785225" cy="5673998"/>
          </a:xfrm>
        </p:spPr>
        <p:txBody>
          <a:bodyPr/>
          <a:lstStyle/>
          <a:p>
            <a:pPr marL="0" indent="0">
              <a:buNone/>
            </a:pPr>
            <a:r>
              <a:rPr lang="en-GB" sz="2400" dirty="0">
                <a:solidFill>
                  <a:srgbClr val="92D050"/>
                </a:solidFill>
              </a:rPr>
              <a:t>Three main types of proposals being made: </a:t>
            </a:r>
          </a:p>
          <a:p>
            <a:pPr marL="457200" indent="-457200">
              <a:buFont typeface="+mj-lt"/>
              <a:buAutoNum type="arabicPeriod"/>
            </a:pPr>
            <a:r>
              <a:rPr lang="en-GB" sz="2400" dirty="0">
                <a:solidFill>
                  <a:srgbClr val="92D050"/>
                </a:solidFill>
              </a:rPr>
              <a:t>For worst affected poorer countries: restructure debt service to cut it to 10% of budget revenue (HIPC target) </a:t>
            </a:r>
            <a:r>
              <a:rPr lang="en-GB" sz="2400" dirty="0"/>
              <a:t>Rather than cancel all debt, which cost a huge amount in HIPC/MDRI, give countries 10-year debt service holiday to allow them to finance SDGs and fight climate, nature and inequality crises </a:t>
            </a:r>
            <a:r>
              <a:rPr lang="en-GB" sz="2400" dirty="0">
                <a:solidFill>
                  <a:srgbClr val="FFFF00"/>
                </a:solidFill>
              </a:rPr>
              <a:t>(DFI, Jubilee Commission, ONE campaign, Africa Ministers)</a:t>
            </a:r>
          </a:p>
          <a:p>
            <a:pPr marL="514350" indent="-514350">
              <a:buFont typeface="+mj-lt"/>
              <a:buAutoNum type="arabicPeriod"/>
            </a:pPr>
            <a:r>
              <a:rPr lang="en-GB" sz="2400" dirty="0">
                <a:solidFill>
                  <a:srgbClr val="92D050"/>
                </a:solidFill>
              </a:rPr>
              <a:t>For countries regularly affected by climate disasters: cut debt service to 10% of revenue for at least 5 years </a:t>
            </a:r>
            <a:r>
              <a:rPr lang="en-GB" sz="2400" dirty="0"/>
              <a:t>after a disaster hits, to allow them to rebuild and recover without  having to borrow even more money </a:t>
            </a:r>
            <a:r>
              <a:rPr lang="en-GB" sz="2400" dirty="0">
                <a:solidFill>
                  <a:srgbClr val="FFFF00"/>
                </a:solidFill>
              </a:rPr>
              <a:t>(DFI, ODI)</a:t>
            </a:r>
            <a:endParaRPr lang="en-GB" sz="2400" dirty="0"/>
          </a:p>
          <a:p>
            <a:pPr marL="514350" indent="-514350">
              <a:buFont typeface="+mj-lt"/>
              <a:buAutoNum type="arabicPeriod"/>
            </a:pPr>
            <a:r>
              <a:rPr lang="en-GB" sz="2400" dirty="0">
                <a:solidFill>
                  <a:srgbClr val="92D050"/>
                </a:solidFill>
              </a:rPr>
              <a:t>For wealthier countries which fund most of their budgets by market borrowing: </a:t>
            </a:r>
            <a:r>
              <a:rPr lang="en-GB" sz="2400" dirty="0"/>
              <a:t>dramatically enhance measures to reduce costs of borrowing by half, to levels similar to those paid by the World Bank </a:t>
            </a:r>
            <a:r>
              <a:rPr lang="en-GB" sz="2400" dirty="0">
                <a:solidFill>
                  <a:srgbClr val="FFFF00"/>
                </a:solidFill>
              </a:rPr>
              <a:t>(UNSG, G20 Africa Experts, MDBs)</a:t>
            </a:r>
            <a:endParaRPr lang="en-GB" sz="2600" b="1" i="1" noProof="0" dirty="0">
              <a:solidFill>
                <a:srgbClr val="FFFF00"/>
              </a:solidFill>
            </a:endParaRPr>
          </a:p>
        </p:txBody>
      </p:sp>
      <p:pic>
        <p:nvPicPr>
          <p:cNvPr id="2" name="Picture 1" descr="A blue and white logo&#10;&#10;Description automatically generated">
            <a:extLst>
              <a:ext uri="{FF2B5EF4-FFF2-40B4-BE49-F238E27FC236}">
                <a16:creationId xmlns:a16="http://schemas.microsoft.com/office/drawing/2014/main" id="{3A8A3BD7-98FF-3432-7186-415EABE15D6D}"/>
              </a:ext>
            </a:extLst>
          </p:cNvPr>
          <p:cNvPicPr>
            <a:picLocks noChangeAspect="1"/>
          </p:cNvPicPr>
          <p:nvPr/>
        </p:nvPicPr>
        <p:blipFill>
          <a:blip r:embed="rId3"/>
          <a:stretch>
            <a:fillRect/>
          </a:stretch>
        </p:blipFill>
        <p:spPr>
          <a:xfrm>
            <a:off x="0" y="0"/>
            <a:ext cx="869769" cy="707390"/>
          </a:xfrm>
          <a:prstGeom prst="rect">
            <a:avLst/>
          </a:prstGeom>
        </p:spPr>
      </p:pic>
    </p:spTree>
    <p:extLst>
      <p:ext uri="{BB962C8B-B14F-4D97-AF65-F5344CB8AC3E}">
        <p14:creationId xmlns:p14="http://schemas.microsoft.com/office/powerpoint/2010/main" val="3985079862"/>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F390A-2992-A5DA-C283-9B89B3D20283}"/>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3E6E6BF0-0939-2350-2FD4-3F5802895CB2}"/>
              </a:ext>
            </a:extLst>
          </p:cNvPr>
          <p:cNvSpPr>
            <a:spLocks noGrp="1"/>
          </p:cNvSpPr>
          <p:nvPr>
            <p:ph type="sldNum" sz="quarter" idx="12"/>
          </p:nvPr>
        </p:nvSpPr>
        <p:spPr/>
        <p:txBody>
          <a:bodyPr/>
          <a:lstStyle/>
          <a:p>
            <a:pPr>
              <a:defRPr/>
            </a:pPr>
            <a:fld id="{6A9080D5-5012-4CF8-9AC4-E98FE883054F}" type="slidenum">
              <a:rPr lang="en-GB" noProof="0" smtClean="0"/>
              <a:pPr>
                <a:defRPr/>
              </a:pPr>
              <a:t>12</a:t>
            </a:fld>
            <a:endParaRPr lang="en-GB" noProof="0" dirty="0"/>
          </a:p>
        </p:txBody>
      </p:sp>
      <p:sp>
        <p:nvSpPr>
          <p:cNvPr id="153602" name="Rectangle 2">
            <a:extLst>
              <a:ext uri="{FF2B5EF4-FFF2-40B4-BE49-F238E27FC236}">
                <a16:creationId xmlns:a16="http://schemas.microsoft.com/office/drawing/2014/main" id="{817B31F2-5F6C-95B9-750E-672AC83BFE38}"/>
              </a:ext>
            </a:extLst>
          </p:cNvPr>
          <p:cNvSpPr>
            <a:spLocks noGrp="1" noChangeArrowheads="1"/>
          </p:cNvSpPr>
          <p:nvPr>
            <p:ph type="title"/>
          </p:nvPr>
        </p:nvSpPr>
        <p:spPr>
          <a:xfrm>
            <a:off x="662349" y="158477"/>
            <a:ext cx="8447088" cy="576262"/>
          </a:xfrm>
        </p:spPr>
        <p:txBody>
          <a:bodyPr/>
          <a:lstStyle/>
          <a:p>
            <a:pPr eaLnBrk="1" hangingPunct="1">
              <a:defRPr/>
            </a:pPr>
            <a:r>
              <a:rPr lang="en-GB" sz="3200" noProof="0" dirty="0"/>
              <a:t>WHAT COULD THESE ACHIEVE ? </a:t>
            </a:r>
            <a:endParaRPr lang="en-GB" sz="3600" noProof="0" dirty="0"/>
          </a:p>
        </p:txBody>
      </p:sp>
      <p:sp>
        <p:nvSpPr>
          <p:cNvPr id="153603" name="Rectangle 3">
            <a:extLst>
              <a:ext uri="{FF2B5EF4-FFF2-40B4-BE49-F238E27FC236}">
                <a16:creationId xmlns:a16="http://schemas.microsoft.com/office/drawing/2014/main" id="{C25F27F2-B458-174C-07A4-0FE603AE7F9B}"/>
              </a:ext>
            </a:extLst>
          </p:cNvPr>
          <p:cNvSpPr>
            <a:spLocks noGrp="1" noChangeArrowheads="1"/>
          </p:cNvSpPr>
          <p:nvPr>
            <p:ph type="body" idx="1"/>
          </p:nvPr>
        </p:nvSpPr>
        <p:spPr>
          <a:xfrm>
            <a:off x="162106" y="865867"/>
            <a:ext cx="8785225" cy="5673998"/>
          </a:xfrm>
        </p:spPr>
        <p:txBody>
          <a:bodyPr/>
          <a:lstStyle/>
          <a:p>
            <a:r>
              <a:rPr lang="en-GB" sz="2400" dirty="0"/>
              <a:t>If just applied mechanically to all countries, could reduce debt service by US$3.4 trillion every year for the next 5 years (SDG financing gap is US$3.5-4 trillion) !  </a:t>
            </a:r>
          </a:p>
          <a:p>
            <a:r>
              <a:rPr lang="en-GB" sz="2400" dirty="0"/>
              <a:t>But this wont happen. Excluding countries w sustainable debts and </a:t>
            </a:r>
            <a:r>
              <a:rPr lang="en-GB" sz="2400" dirty="0" err="1"/>
              <a:t>v.low</a:t>
            </a:r>
            <a:r>
              <a:rPr lang="en-GB" sz="2400" dirty="0"/>
              <a:t> borrowing costs, and high-income countries unless disaster-hit, the total amounts saved = US$910 bn pa</a:t>
            </a:r>
          </a:p>
          <a:p>
            <a:r>
              <a:rPr lang="en-GB" sz="2400" dirty="0"/>
              <a:t>In addition, creditors will set narrow definition of eligible countries, + debtors won’t want relief: overall savings likely to be &lt;US$100 billion a year</a:t>
            </a:r>
          </a:p>
          <a:p>
            <a:r>
              <a:rPr lang="en-GB" sz="2400" dirty="0"/>
              <a:t>Much more vital, at country level, on average the amounts saved would allow poorer Southern countries to DOUBLE their spending on all social and environmental sectors; </a:t>
            </a:r>
          </a:p>
          <a:p>
            <a:r>
              <a:rPr lang="en-GB" sz="2400" dirty="0"/>
              <a:t>It would allow these countries to provide free universal basic education, health care, and universal social protection, and fill the financing gaps for SDGs 1, 3,4,10,13,14 and 15</a:t>
            </a:r>
            <a:endParaRPr lang="en-GB" sz="2600" b="1" i="1" noProof="0" dirty="0">
              <a:solidFill>
                <a:srgbClr val="FFFF00"/>
              </a:solidFill>
            </a:endParaRPr>
          </a:p>
        </p:txBody>
      </p:sp>
      <p:pic>
        <p:nvPicPr>
          <p:cNvPr id="2" name="Picture 1" descr="A blue and white logo&#10;&#10;Description automatically generated">
            <a:extLst>
              <a:ext uri="{FF2B5EF4-FFF2-40B4-BE49-F238E27FC236}">
                <a16:creationId xmlns:a16="http://schemas.microsoft.com/office/drawing/2014/main" id="{E09F824F-C4E7-64C1-245E-E0EB80F7E776}"/>
              </a:ext>
            </a:extLst>
          </p:cNvPr>
          <p:cNvPicPr>
            <a:picLocks noChangeAspect="1"/>
          </p:cNvPicPr>
          <p:nvPr/>
        </p:nvPicPr>
        <p:blipFill>
          <a:blip r:embed="rId3"/>
          <a:stretch>
            <a:fillRect/>
          </a:stretch>
        </p:blipFill>
        <p:spPr>
          <a:xfrm>
            <a:off x="0" y="0"/>
            <a:ext cx="869769" cy="707390"/>
          </a:xfrm>
          <a:prstGeom prst="rect">
            <a:avLst/>
          </a:prstGeom>
        </p:spPr>
      </p:pic>
    </p:spTree>
    <p:extLst>
      <p:ext uri="{BB962C8B-B14F-4D97-AF65-F5344CB8AC3E}">
        <p14:creationId xmlns:p14="http://schemas.microsoft.com/office/powerpoint/2010/main" val="410014849"/>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47EFC-FE9B-ADD4-5AC8-6EBCB70EC9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F1EE7E-4ECA-8970-7238-A97FEC0BD780}"/>
              </a:ext>
            </a:extLst>
          </p:cNvPr>
          <p:cNvSpPr>
            <a:spLocks noGrp="1"/>
          </p:cNvSpPr>
          <p:nvPr>
            <p:ph type="title"/>
          </p:nvPr>
        </p:nvSpPr>
        <p:spPr>
          <a:xfrm>
            <a:off x="467544" y="1196752"/>
            <a:ext cx="7886700" cy="2852737"/>
          </a:xfrm>
        </p:spPr>
        <p:txBody>
          <a:bodyPr/>
          <a:lstStyle/>
          <a:p>
            <a:r>
              <a:rPr lang="en-GB" sz="4000" dirty="0"/>
              <a:t>WHY SHOULD SWEDEN CARE AND WHAT CAN IT DO ?</a:t>
            </a:r>
            <a:r>
              <a:rPr lang="en-GB" sz="4800" dirty="0"/>
              <a:t> </a:t>
            </a:r>
          </a:p>
        </p:txBody>
      </p:sp>
      <p:sp>
        <p:nvSpPr>
          <p:cNvPr id="4" name="Slide Number Placeholder 3">
            <a:extLst>
              <a:ext uri="{FF2B5EF4-FFF2-40B4-BE49-F238E27FC236}">
                <a16:creationId xmlns:a16="http://schemas.microsoft.com/office/drawing/2014/main" id="{BAE13EB2-2334-DE82-3B47-C1A9F6453786}"/>
              </a:ext>
            </a:extLst>
          </p:cNvPr>
          <p:cNvSpPr>
            <a:spLocks noGrp="1"/>
          </p:cNvSpPr>
          <p:nvPr>
            <p:ph type="sldNum" sz="quarter" idx="12"/>
          </p:nvPr>
        </p:nvSpPr>
        <p:spPr/>
        <p:txBody>
          <a:bodyPr/>
          <a:lstStyle/>
          <a:p>
            <a:pPr>
              <a:defRPr/>
            </a:pPr>
            <a:fld id="{0BA4FC76-4B71-415B-8830-09AA3FAAFF21}" type="slidenum">
              <a:rPr lang="en-GB" altLang="en-US" smtClean="0"/>
              <a:pPr>
                <a:defRPr/>
              </a:pPr>
              <a:t>13</a:t>
            </a:fld>
            <a:endParaRPr lang="en-GB" altLang="en-US"/>
          </a:p>
        </p:txBody>
      </p:sp>
    </p:spTree>
    <p:extLst>
      <p:ext uri="{BB962C8B-B14F-4D97-AF65-F5344CB8AC3E}">
        <p14:creationId xmlns:p14="http://schemas.microsoft.com/office/powerpoint/2010/main" val="3655201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5AF96-13D8-8DA3-CC84-C2BDF6D11FD2}"/>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3139A907-F839-AA03-3A0B-B9129B2DB560}"/>
              </a:ext>
            </a:extLst>
          </p:cNvPr>
          <p:cNvSpPr>
            <a:spLocks noGrp="1"/>
          </p:cNvSpPr>
          <p:nvPr>
            <p:ph type="sldNum" sz="quarter" idx="12"/>
          </p:nvPr>
        </p:nvSpPr>
        <p:spPr/>
        <p:txBody>
          <a:bodyPr/>
          <a:lstStyle/>
          <a:p>
            <a:pPr>
              <a:defRPr/>
            </a:pPr>
            <a:fld id="{6A9080D5-5012-4CF8-9AC4-E98FE883054F}" type="slidenum">
              <a:rPr lang="en-GB" noProof="0" smtClean="0"/>
              <a:pPr>
                <a:defRPr/>
              </a:pPr>
              <a:t>14</a:t>
            </a:fld>
            <a:endParaRPr lang="en-GB" noProof="0" dirty="0"/>
          </a:p>
        </p:txBody>
      </p:sp>
      <p:sp>
        <p:nvSpPr>
          <p:cNvPr id="153602" name="Rectangle 2">
            <a:extLst>
              <a:ext uri="{FF2B5EF4-FFF2-40B4-BE49-F238E27FC236}">
                <a16:creationId xmlns:a16="http://schemas.microsoft.com/office/drawing/2014/main" id="{E4559E94-29FF-BEA0-6381-5ADC090D0AD1}"/>
              </a:ext>
            </a:extLst>
          </p:cNvPr>
          <p:cNvSpPr>
            <a:spLocks noGrp="1" noChangeArrowheads="1"/>
          </p:cNvSpPr>
          <p:nvPr>
            <p:ph type="title"/>
          </p:nvPr>
        </p:nvSpPr>
        <p:spPr>
          <a:xfrm>
            <a:off x="662349" y="158477"/>
            <a:ext cx="8447088" cy="576262"/>
          </a:xfrm>
        </p:spPr>
        <p:txBody>
          <a:bodyPr/>
          <a:lstStyle/>
          <a:p>
            <a:pPr eaLnBrk="1" hangingPunct="1">
              <a:defRPr/>
            </a:pPr>
            <a:r>
              <a:rPr lang="en-GB" sz="3200" noProof="0" dirty="0"/>
              <a:t>WHY SHOULD SWEDEN CARE ? </a:t>
            </a:r>
            <a:endParaRPr lang="en-GB" sz="3600" noProof="0" dirty="0"/>
          </a:p>
        </p:txBody>
      </p:sp>
      <p:sp>
        <p:nvSpPr>
          <p:cNvPr id="153603" name="Rectangle 3">
            <a:extLst>
              <a:ext uri="{FF2B5EF4-FFF2-40B4-BE49-F238E27FC236}">
                <a16:creationId xmlns:a16="http://schemas.microsoft.com/office/drawing/2014/main" id="{0BC15BA2-FF43-EBA8-8736-35C04B143136}"/>
              </a:ext>
            </a:extLst>
          </p:cNvPr>
          <p:cNvSpPr>
            <a:spLocks noGrp="1" noChangeArrowheads="1"/>
          </p:cNvSpPr>
          <p:nvPr>
            <p:ph type="body" idx="1"/>
          </p:nvPr>
        </p:nvSpPr>
        <p:spPr>
          <a:xfrm>
            <a:off x="179387" y="737061"/>
            <a:ext cx="8785225" cy="5673998"/>
          </a:xfrm>
        </p:spPr>
        <p:txBody>
          <a:bodyPr/>
          <a:lstStyle/>
          <a:p>
            <a:r>
              <a:rPr lang="en-GB" sz="2400" dirty="0"/>
              <a:t>Poor countries don’t owe debt to Sweden. Earlier debt was cancelled, and Sweden has provided only grants since then</a:t>
            </a:r>
          </a:p>
          <a:p>
            <a:r>
              <a:rPr lang="en-GB" sz="2400" dirty="0"/>
              <a:t>Because this is a matter of “climate justice”: poor countries did not create the climate crisis and are now hit by it without remotely enough money to protect themselves, due to debt</a:t>
            </a:r>
          </a:p>
          <a:p>
            <a:r>
              <a:rPr lang="en-GB" sz="2400" dirty="0"/>
              <a:t>Because otherwise we can’t remotely fight the crises of extreme inequality/poverty, or those of climate and nature</a:t>
            </a:r>
          </a:p>
          <a:p>
            <a:r>
              <a:rPr lang="en-GB" sz="2400" dirty="0"/>
              <a:t>Because we shouldn’t undermine Sweden’s other aid:  </a:t>
            </a:r>
          </a:p>
          <a:p>
            <a:pPr marL="914400" lvl="1" indent="-457200">
              <a:buAutoNum type="arabicParenR"/>
            </a:pPr>
            <a:r>
              <a:rPr lang="en-GB" sz="2000" dirty="0"/>
              <a:t>aid (esp. via multilaterals) is increasingly used to help repay debt &gt; funding the things (food, water, health, education) Sweden is aiding; </a:t>
            </a:r>
          </a:p>
          <a:p>
            <a:pPr marL="914400" lvl="1" indent="-457200">
              <a:buAutoNum type="arabicParenR"/>
            </a:pPr>
            <a:r>
              <a:rPr lang="en-GB" sz="2000" dirty="0"/>
              <a:t>the tax revenue Sweden is helping countries to collect is being diverted to pay debt.</a:t>
            </a:r>
          </a:p>
          <a:p>
            <a:pPr marL="914400" lvl="1" indent="-457200">
              <a:buAutoNum type="arabicParenR"/>
            </a:pPr>
            <a:r>
              <a:rPr lang="en-GB" sz="2000" dirty="0"/>
              <a:t>This is needed for all countries Sweden helps, including Ukraine </a:t>
            </a:r>
          </a:p>
          <a:p>
            <a:pPr marL="514350" indent="-457200"/>
            <a:r>
              <a:rPr lang="en-GB" sz="2400" noProof="0" dirty="0">
                <a:effectLst>
                  <a:outerShdw blurRad="38100" dist="38100" dir="2700000" algn="tl">
                    <a:srgbClr val="000000">
                      <a:alpha val="43137"/>
                    </a:srgbClr>
                  </a:outerShdw>
                </a:effectLst>
              </a:rPr>
              <a:t>Because we are “interdependent”  as global citizens: the poorer/more climate hit a country, the less it can buy our exports and the more it will send us refugees</a:t>
            </a:r>
          </a:p>
        </p:txBody>
      </p:sp>
      <p:pic>
        <p:nvPicPr>
          <p:cNvPr id="2" name="Picture 1" descr="A blue and white logo&#10;&#10;Description automatically generated">
            <a:extLst>
              <a:ext uri="{FF2B5EF4-FFF2-40B4-BE49-F238E27FC236}">
                <a16:creationId xmlns:a16="http://schemas.microsoft.com/office/drawing/2014/main" id="{8E6CB2FB-3D92-2999-D164-69FEE5B8AB74}"/>
              </a:ext>
            </a:extLst>
          </p:cNvPr>
          <p:cNvPicPr>
            <a:picLocks noChangeAspect="1"/>
          </p:cNvPicPr>
          <p:nvPr/>
        </p:nvPicPr>
        <p:blipFill>
          <a:blip r:embed="rId3"/>
          <a:stretch>
            <a:fillRect/>
          </a:stretch>
        </p:blipFill>
        <p:spPr>
          <a:xfrm>
            <a:off x="0" y="0"/>
            <a:ext cx="869769" cy="707390"/>
          </a:xfrm>
          <a:prstGeom prst="rect">
            <a:avLst/>
          </a:prstGeom>
        </p:spPr>
      </p:pic>
    </p:spTree>
    <p:extLst>
      <p:ext uri="{BB962C8B-B14F-4D97-AF65-F5344CB8AC3E}">
        <p14:creationId xmlns:p14="http://schemas.microsoft.com/office/powerpoint/2010/main" val="2941963429"/>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D1B52-9D35-EF21-8762-D6F8522FE354}"/>
            </a:ext>
          </a:extLst>
        </p:cNvPr>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CD869DA7-92B1-3A1A-C54B-75E6172DD1E1}"/>
              </a:ext>
            </a:extLst>
          </p:cNvPr>
          <p:cNvSpPr>
            <a:spLocks noGrp="1"/>
          </p:cNvSpPr>
          <p:nvPr>
            <p:ph type="sldNum" sz="quarter" idx="12"/>
          </p:nvPr>
        </p:nvSpPr>
        <p:spPr/>
        <p:txBody>
          <a:bodyPr/>
          <a:lstStyle/>
          <a:p>
            <a:pPr>
              <a:defRPr/>
            </a:pPr>
            <a:fld id="{6A9080D5-5012-4CF8-9AC4-E98FE883054F}" type="slidenum">
              <a:rPr lang="en-GB" noProof="0" smtClean="0"/>
              <a:pPr>
                <a:defRPr/>
              </a:pPr>
              <a:t>15</a:t>
            </a:fld>
            <a:endParaRPr lang="en-GB" noProof="0" dirty="0"/>
          </a:p>
        </p:txBody>
      </p:sp>
      <p:sp>
        <p:nvSpPr>
          <p:cNvPr id="153602" name="Rectangle 2">
            <a:extLst>
              <a:ext uri="{FF2B5EF4-FFF2-40B4-BE49-F238E27FC236}">
                <a16:creationId xmlns:a16="http://schemas.microsoft.com/office/drawing/2014/main" id="{BB70785F-4EF3-1D36-2F04-2109ECD34C56}"/>
              </a:ext>
            </a:extLst>
          </p:cNvPr>
          <p:cNvSpPr>
            <a:spLocks noGrp="1" noChangeArrowheads="1"/>
          </p:cNvSpPr>
          <p:nvPr>
            <p:ph type="title"/>
          </p:nvPr>
        </p:nvSpPr>
        <p:spPr>
          <a:xfrm>
            <a:off x="662349" y="158477"/>
            <a:ext cx="8447088" cy="576262"/>
          </a:xfrm>
        </p:spPr>
        <p:txBody>
          <a:bodyPr/>
          <a:lstStyle/>
          <a:p>
            <a:pPr eaLnBrk="1" hangingPunct="1">
              <a:defRPr/>
            </a:pPr>
            <a:r>
              <a:rPr lang="en-GB" sz="3200" noProof="0" dirty="0"/>
              <a:t>WHAT MORE COULD SWEDEN DO ? </a:t>
            </a:r>
            <a:endParaRPr lang="en-GB" sz="3600" noProof="0" dirty="0"/>
          </a:p>
        </p:txBody>
      </p:sp>
      <p:sp>
        <p:nvSpPr>
          <p:cNvPr id="153603" name="Rectangle 3">
            <a:extLst>
              <a:ext uri="{FF2B5EF4-FFF2-40B4-BE49-F238E27FC236}">
                <a16:creationId xmlns:a16="http://schemas.microsoft.com/office/drawing/2014/main" id="{C26F7C3B-5414-CA17-DBE7-6123FA477CA8}"/>
              </a:ext>
            </a:extLst>
          </p:cNvPr>
          <p:cNvSpPr>
            <a:spLocks noGrp="1" noChangeArrowheads="1"/>
          </p:cNvSpPr>
          <p:nvPr>
            <p:ph type="body" idx="1"/>
          </p:nvPr>
        </p:nvSpPr>
        <p:spPr>
          <a:xfrm>
            <a:off x="179387" y="737061"/>
            <a:ext cx="8785225" cy="5673998"/>
          </a:xfrm>
        </p:spPr>
        <p:txBody>
          <a:bodyPr/>
          <a:lstStyle/>
          <a:p>
            <a:r>
              <a:rPr lang="en-GB" sz="2400" dirty="0"/>
              <a:t>Current and past Swedish governments have recognised these issues and led push for HIPC/MDRI debt relief. </a:t>
            </a:r>
          </a:p>
          <a:p>
            <a:r>
              <a:rPr lang="en-GB" sz="2400" dirty="0"/>
              <a:t>Very active role in UN Financing for Development summits since 2002, and joined other Nordics in raising issue with/at G7 &amp; G20 conferences (even when geopolitical splits) </a:t>
            </a:r>
          </a:p>
          <a:p>
            <a:r>
              <a:rPr lang="en-GB" sz="2400" dirty="0"/>
              <a:t>But can still do more on its own or as part of “coalitions of the willing” (more details in discussion afterwards). 4 priorities:</a:t>
            </a:r>
          </a:p>
          <a:p>
            <a:pPr marL="457200" lvl="0" indent="-457200">
              <a:buFont typeface="+mj-lt"/>
              <a:buAutoNum type="arabicPeriod"/>
            </a:pPr>
            <a:r>
              <a:rPr lang="en-US" sz="2000" dirty="0">
                <a:effectLst/>
              </a:rPr>
              <a:t>Fund </a:t>
            </a:r>
            <a:r>
              <a:rPr lang="en-US" sz="2000" dirty="0" err="1">
                <a:effectLst/>
              </a:rPr>
              <a:t>programme</a:t>
            </a:r>
            <a:r>
              <a:rPr lang="en-US" sz="2000" dirty="0">
                <a:effectLst/>
              </a:rPr>
              <a:t> to build Southern governments’ accountability + transparency to citizens/parliaments (+l anti-corruption/resp. borrowing) </a:t>
            </a:r>
            <a:endParaRPr lang="en-GB" sz="2000" dirty="0">
              <a:effectLst/>
            </a:endParaRPr>
          </a:p>
          <a:p>
            <a:pPr marL="457200" lvl="0" indent="-457200">
              <a:buFont typeface="+mj-lt"/>
              <a:buAutoNum type="arabicPeriod"/>
            </a:pPr>
            <a:r>
              <a:rPr lang="en-US" sz="2000" dirty="0">
                <a:effectLst/>
              </a:rPr>
              <a:t>Help countries to reduce own borrowing costs and </a:t>
            </a:r>
            <a:r>
              <a:rPr lang="en-US" sz="2000" dirty="0" err="1">
                <a:effectLst/>
              </a:rPr>
              <a:t>maximise</a:t>
            </a:r>
            <a:r>
              <a:rPr lang="en-US" sz="2000" dirty="0">
                <a:effectLst/>
              </a:rPr>
              <a:t> debt relief, by funding UNCTAD Borrowers’ Platform</a:t>
            </a:r>
            <a:endParaRPr lang="en-GB" sz="2000" dirty="0">
              <a:effectLst/>
            </a:endParaRPr>
          </a:p>
          <a:p>
            <a:pPr marL="457200" lvl="0" indent="-457200">
              <a:buFont typeface="+mj-lt"/>
              <a:buAutoNum type="arabicPeriod"/>
            </a:pPr>
            <a:r>
              <a:rPr lang="en-US" sz="2000" dirty="0">
                <a:effectLst/>
              </a:rPr>
              <a:t>Provide broader funding for “debt ecosystem” (thinktanks, researchers, civil society) as did v. successfully for tax post-2015, to beef up analytical/advocacy capacity and get long-term change</a:t>
            </a:r>
            <a:endParaRPr lang="en-GB" sz="2000" dirty="0">
              <a:effectLst/>
            </a:endParaRPr>
          </a:p>
          <a:p>
            <a:pPr marL="457200" lvl="0" indent="-457200">
              <a:buFont typeface="+mj-lt"/>
              <a:buAutoNum type="arabicPeriod"/>
            </a:pPr>
            <a:r>
              <a:rPr lang="en-US" sz="2000" dirty="0">
                <a:effectLst/>
              </a:rPr>
              <a:t>Join coalitions of willing under UK G20 Presidency in 2027 and in following-up UN FFD agreement, to accelerate movement to more fundamental measures to reduce country debt service burdens</a:t>
            </a:r>
            <a:endParaRPr lang="en-GB" sz="2000" dirty="0"/>
          </a:p>
          <a:p>
            <a:endParaRPr lang="en-GB" sz="2400" dirty="0"/>
          </a:p>
          <a:p>
            <a:pPr lvl="1"/>
            <a:endParaRPr lang="en-GB" sz="2000" b="1" i="1" noProof="0" dirty="0"/>
          </a:p>
        </p:txBody>
      </p:sp>
      <p:pic>
        <p:nvPicPr>
          <p:cNvPr id="2" name="Picture 1" descr="A blue and white logo&#10;&#10;Description automatically generated">
            <a:extLst>
              <a:ext uri="{FF2B5EF4-FFF2-40B4-BE49-F238E27FC236}">
                <a16:creationId xmlns:a16="http://schemas.microsoft.com/office/drawing/2014/main" id="{9F9BE642-8872-D1DA-3F1E-52FF81F215B2}"/>
              </a:ext>
            </a:extLst>
          </p:cNvPr>
          <p:cNvPicPr>
            <a:picLocks noChangeAspect="1"/>
          </p:cNvPicPr>
          <p:nvPr/>
        </p:nvPicPr>
        <p:blipFill>
          <a:blip r:embed="rId3"/>
          <a:stretch>
            <a:fillRect/>
          </a:stretch>
        </p:blipFill>
        <p:spPr>
          <a:xfrm>
            <a:off x="0" y="0"/>
            <a:ext cx="869769" cy="707390"/>
          </a:xfrm>
          <a:prstGeom prst="rect">
            <a:avLst/>
          </a:prstGeom>
        </p:spPr>
      </p:pic>
    </p:spTree>
    <p:extLst>
      <p:ext uri="{BB962C8B-B14F-4D97-AF65-F5344CB8AC3E}">
        <p14:creationId xmlns:p14="http://schemas.microsoft.com/office/powerpoint/2010/main" val="4258961077"/>
      </p:ext>
    </p:extLst>
  </p:cSld>
  <p:clrMapOvr>
    <a:masterClrMapping/>
  </p:clrMapOvr>
  <p:transition>
    <p:cut/>
  </p:transition>
</p:sld>
</file>

<file path=ppt/theme/theme1.xml><?xml version="1.0" encoding="utf-8"?>
<a:theme xmlns:a="http://schemas.openxmlformats.org/drawingml/2006/main" name="Fading Grid">
  <a:themeElements>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fontScheme name="Fading Grid">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Fading Grid 1">
        <a:dk1>
          <a:srgbClr val="7E0000"/>
        </a:dk1>
        <a:lt1>
          <a:srgbClr val="FFFFFF"/>
        </a:lt1>
        <a:dk2>
          <a:srgbClr val="800000"/>
        </a:dk2>
        <a:lt2>
          <a:srgbClr val="FCF0B2"/>
        </a:lt2>
        <a:accent1>
          <a:srgbClr val="C5543D"/>
        </a:accent1>
        <a:accent2>
          <a:srgbClr val="660000"/>
        </a:accent2>
        <a:accent3>
          <a:srgbClr val="C0AAAA"/>
        </a:accent3>
        <a:accent4>
          <a:srgbClr val="DADADA"/>
        </a:accent4>
        <a:accent5>
          <a:srgbClr val="DFB3AF"/>
        </a:accent5>
        <a:accent6>
          <a:srgbClr val="5C0000"/>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Fading Grid 2">
        <a:dk1>
          <a:srgbClr val="000066"/>
        </a:dk1>
        <a:lt1>
          <a:srgbClr val="FFFFFF"/>
        </a:lt1>
        <a:dk2>
          <a:srgbClr val="000066"/>
        </a:dk2>
        <a:lt2>
          <a:srgbClr val="B2B8C8"/>
        </a:lt2>
        <a:accent1>
          <a:srgbClr val="008080"/>
        </a:accent1>
        <a:accent2>
          <a:srgbClr val="00004E"/>
        </a:accent2>
        <a:accent3>
          <a:srgbClr val="AAAAB8"/>
        </a:accent3>
        <a:accent4>
          <a:srgbClr val="DADADA"/>
        </a:accent4>
        <a:accent5>
          <a:srgbClr val="AAC0C0"/>
        </a:accent5>
        <a:accent6>
          <a:srgbClr val="000046"/>
        </a:accent6>
        <a:hlink>
          <a:srgbClr val="00FFCC"/>
        </a:hlink>
        <a:folHlink>
          <a:srgbClr val="6699FF"/>
        </a:folHlink>
      </a:clrScheme>
      <a:clrMap bg1="dk2" tx1="lt1" bg2="dk1" tx2="lt2" accent1="accent1" accent2="accent2" accent3="accent3" accent4="accent4" accent5="accent5" accent6="accent6" hlink="hlink" folHlink="folHlink"/>
    </a:extraClrScheme>
    <a:extraClrScheme>
      <a:clrScheme name="Fading Grid 3">
        <a:dk1>
          <a:srgbClr val="010199"/>
        </a:dk1>
        <a:lt1>
          <a:srgbClr val="FFFFFF"/>
        </a:lt1>
        <a:dk2>
          <a:srgbClr val="000099"/>
        </a:dk2>
        <a:lt2>
          <a:srgbClr val="CCFFFF"/>
        </a:lt2>
        <a:accent1>
          <a:srgbClr val="00C600"/>
        </a:accent1>
        <a:accent2>
          <a:srgbClr val="01017D"/>
        </a:accent2>
        <a:accent3>
          <a:srgbClr val="AAAACA"/>
        </a:accent3>
        <a:accent4>
          <a:srgbClr val="DADADA"/>
        </a:accent4>
        <a:accent5>
          <a:srgbClr val="AADFAA"/>
        </a:accent5>
        <a:accent6>
          <a:srgbClr val="010171"/>
        </a:accent6>
        <a:hlink>
          <a:srgbClr val="FFE701"/>
        </a:hlink>
        <a:folHlink>
          <a:srgbClr val="3366FF"/>
        </a:folHlink>
      </a:clrScheme>
      <a:clrMap bg1="dk2" tx1="lt1" bg2="dk1" tx2="lt2" accent1="accent1" accent2="accent2" accent3="accent3" accent4="accent4" accent5="accent5" accent6="accent6" hlink="hlink" folHlink="folHlink"/>
    </a:extraClrScheme>
    <a:extraClrScheme>
      <a:clrScheme name="Fading Grid 4">
        <a:dk1>
          <a:srgbClr val="6B6B99"/>
        </a:dk1>
        <a:lt1>
          <a:srgbClr val="EAEAEA"/>
        </a:lt1>
        <a:dk2>
          <a:srgbClr val="666699"/>
        </a:dk2>
        <a:lt2>
          <a:srgbClr val="CCECFF"/>
        </a:lt2>
        <a:accent1>
          <a:srgbClr val="00CC66"/>
        </a:accent1>
        <a:accent2>
          <a:srgbClr val="54547A"/>
        </a:accent2>
        <a:accent3>
          <a:srgbClr val="B8B8CA"/>
        </a:accent3>
        <a:accent4>
          <a:srgbClr val="C8C8C8"/>
        </a:accent4>
        <a:accent5>
          <a:srgbClr val="AAE2B8"/>
        </a:accent5>
        <a:accent6>
          <a:srgbClr val="4B4B6E"/>
        </a:accent6>
        <a:hlink>
          <a:srgbClr val="65B2FF"/>
        </a:hlink>
        <a:folHlink>
          <a:srgbClr val="9900FF"/>
        </a:folHlink>
      </a:clrScheme>
      <a:clrMap bg1="dk2" tx1="lt1" bg2="dk1" tx2="lt2" accent1="accent1" accent2="accent2" accent3="accent3" accent4="accent4" accent5="accent5" accent6="accent6" hlink="hlink" folHlink="folHlink"/>
    </a:extraClrScheme>
    <a:extraClrScheme>
      <a:clrScheme name="Fading Grid 5">
        <a:dk1>
          <a:srgbClr val="00827F"/>
        </a:dk1>
        <a:lt1>
          <a:srgbClr val="FFFFFF"/>
        </a:lt1>
        <a:dk2>
          <a:srgbClr val="008080"/>
        </a:dk2>
        <a:lt2>
          <a:srgbClr val="FFFFCC"/>
        </a:lt2>
        <a:accent1>
          <a:srgbClr val="6D6FC7"/>
        </a:accent1>
        <a:accent2>
          <a:srgbClr val="006462"/>
        </a:accent2>
        <a:accent3>
          <a:srgbClr val="AAC0C0"/>
        </a:accent3>
        <a:accent4>
          <a:srgbClr val="DADADA"/>
        </a:accent4>
        <a:accent5>
          <a:srgbClr val="BABBE0"/>
        </a:accent5>
        <a:accent6>
          <a:srgbClr val="005A58"/>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ading Grid 6">
        <a:dk1>
          <a:srgbClr val="4D4D4D"/>
        </a:dk1>
        <a:lt1>
          <a:srgbClr val="FFFFFF"/>
        </a:lt1>
        <a:dk2>
          <a:srgbClr val="525252"/>
        </a:dk2>
        <a:lt2>
          <a:srgbClr val="C0C0C0"/>
        </a:lt2>
        <a:accent1>
          <a:srgbClr val="527C3A"/>
        </a:accent1>
        <a:accent2>
          <a:srgbClr val="444444"/>
        </a:accent2>
        <a:accent3>
          <a:srgbClr val="B3B3B3"/>
        </a:accent3>
        <a:accent4>
          <a:srgbClr val="DADADA"/>
        </a:accent4>
        <a:accent5>
          <a:srgbClr val="B3BFAE"/>
        </a:accent5>
        <a:accent6>
          <a:srgbClr val="3D3D3D"/>
        </a:accent6>
        <a:hlink>
          <a:srgbClr val="FAC458"/>
        </a:hlink>
        <a:folHlink>
          <a:srgbClr val="C7780F"/>
        </a:folHlink>
      </a:clrScheme>
      <a:clrMap bg1="dk2" tx1="lt1" bg2="dk1" tx2="lt2" accent1="accent1" accent2="accent2" accent3="accent3" accent4="accent4" accent5="accent5" accent6="accent6" hlink="hlink" folHlink="folHlink"/>
    </a:extraClrScheme>
    <a:extraClrScheme>
      <a:clrScheme name="Fading Grid 7">
        <a:dk1>
          <a:srgbClr val="516032"/>
        </a:dk1>
        <a:lt1>
          <a:srgbClr val="FFFFFF"/>
        </a:lt1>
        <a:dk2>
          <a:srgbClr val="546434"/>
        </a:dk2>
        <a:lt2>
          <a:srgbClr val="B2B68A"/>
        </a:lt2>
        <a:accent1>
          <a:srgbClr val="7D8C70"/>
        </a:accent1>
        <a:accent2>
          <a:srgbClr val="414E28"/>
        </a:accent2>
        <a:accent3>
          <a:srgbClr val="B3B8AE"/>
        </a:accent3>
        <a:accent4>
          <a:srgbClr val="DADADA"/>
        </a:accent4>
        <a:accent5>
          <a:srgbClr val="BFC5BB"/>
        </a:accent5>
        <a:accent6>
          <a:srgbClr val="3A4623"/>
        </a:accent6>
        <a:hlink>
          <a:srgbClr val="80C579"/>
        </a:hlink>
        <a:folHlink>
          <a:srgbClr val="7FADAF"/>
        </a:folHlink>
      </a:clrScheme>
      <a:clrMap bg1="dk2" tx1="lt1" bg2="dk1" tx2="lt2" accent1="accent1" accent2="accent2" accent3="accent3" accent4="accent4" accent5="accent5" accent6="accent6" hlink="hlink" folHlink="folHlink"/>
    </a:extraClrScheme>
    <a:extraClrScheme>
      <a:clrScheme name="Fading Grid 8">
        <a:dk1>
          <a:srgbClr val="D1CC00"/>
        </a:dk1>
        <a:lt1>
          <a:srgbClr val="FFFFFF"/>
        </a:lt1>
        <a:dk2>
          <a:srgbClr val="CCCC00"/>
        </a:dk2>
        <a:lt2>
          <a:srgbClr val="F3F5B1"/>
        </a:lt2>
        <a:accent1>
          <a:srgbClr val="808000"/>
        </a:accent1>
        <a:accent2>
          <a:srgbClr val="AEAA00"/>
        </a:accent2>
        <a:accent3>
          <a:srgbClr val="E2E2AA"/>
        </a:accent3>
        <a:accent4>
          <a:srgbClr val="DADADA"/>
        </a:accent4>
        <a:accent5>
          <a:srgbClr val="C0C0AA"/>
        </a:accent5>
        <a:accent6>
          <a:srgbClr val="9D9A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Fading Grid 9">
        <a:dk1>
          <a:srgbClr val="000000"/>
        </a:dk1>
        <a:lt1>
          <a:srgbClr val="F8F8F8"/>
        </a:lt1>
        <a:dk2>
          <a:srgbClr val="336600"/>
        </a:dk2>
        <a:lt2>
          <a:srgbClr val="FBFBFB"/>
        </a:lt2>
        <a:accent1>
          <a:srgbClr val="009900"/>
        </a:accent1>
        <a:accent2>
          <a:srgbClr val="C6C6C6"/>
        </a:accent2>
        <a:accent3>
          <a:srgbClr val="FBFBFB"/>
        </a:accent3>
        <a:accent4>
          <a:srgbClr val="000000"/>
        </a:accent4>
        <a:accent5>
          <a:srgbClr val="AACAAA"/>
        </a:accent5>
        <a:accent6>
          <a:srgbClr val="B3B3B3"/>
        </a:accent6>
        <a:hlink>
          <a:srgbClr val="006600"/>
        </a:hlink>
        <a:folHlink>
          <a:srgbClr val="8080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Fading Grid</Template>
  <TotalTime>26149</TotalTime>
  <Words>1399</Words>
  <Application>Microsoft Office PowerPoint</Application>
  <PresentationFormat>On-screen Show (4:3)</PresentationFormat>
  <Paragraphs>121</Paragraphs>
  <Slides>15</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Segoe UI</vt:lpstr>
      <vt:lpstr>Times New Roman</vt:lpstr>
      <vt:lpstr>Wingdings</vt:lpstr>
      <vt:lpstr>Fading Grid</vt:lpstr>
      <vt:lpstr>TURNING DEBT INTO HOPE:  ACTION TO END THE CLIMATE AND INEQUALITY EMERGENCIES</vt:lpstr>
      <vt:lpstr>THE WORST EVER GLOBAL DEBT CRISIS</vt:lpstr>
      <vt:lpstr>WORST EVER GLOBAL DEBT CRISIS ? </vt:lpstr>
      <vt:lpstr>THE BREADTH OF THE CRISIS</vt:lpstr>
      <vt:lpstr>THE COUNTRIES AFFECTED</vt:lpstr>
      <vt:lpstr> IMPACT ON SOCIAL/CLIMATE SPENDING</vt:lpstr>
      <vt:lpstr>COUNTRIES/PEOPLE AFFECTED</vt:lpstr>
      <vt:lpstr>SUMMARY INDICATORS FOR KEY GROUPS OF COUNTRIES</vt:lpstr>
      <vt:lpstr>WHAT CAUSED THE NEW CRISIS ? IT’S A SHARED RESPONSIBILITY </vt:lpstr>
      <vt:lpstr>CURRENT PROPOSALS TO SOLVE THE CRISIS</vt:lpstr>
      <vt:lpstr>MORE AMBITIOUS RECENT PROPOSALS</vt:lpstr>
      <vt:lpstr>WHAT COULD THESE ACHIEVE ? </vt:lpstr>
      <vt:lpstr>WHY SHOULD SWEDEN CARE AND WHAT CAN IT DO ? </vt:lpstr>
      <vt:lpstr>WHY SHOULD SWEDEN CARE ? </vt:lpstr>
      <vt:lpstr>WHAT MORE COULD SWEDEN DO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Martin</dc:creator>
  <cp:lastModifiedBy>Maria Holloway</cp:lastModifiedBy>
  <cp:revision>322</cp:revision>
  <cp:lastPrinted>2025-10-02T14:01:58Z</cp:lastPrinted>
  <dcterms:created xsi:type="dcterms:W3CDTF">1601-01-01T00:00:00Z</dcterms:created>
  <dcterms:modified xsi:type="dcterms:W3CDTF">2026-07-21T10:52:24Z</dcterms:modified>
</cp:coreProperties>
</file>